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</p:sldIdLst>
  <p:sldSz cx="9144000" cy="6858000" type="screen4x3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92" autoAdjust="0"/>
    <p:restoredTop sz="92457" autoAdjust="0"/>
  </p:normalViewPr>
  <p:slideViewPr>
    <p:cSldViewPr>
      <p:cViewPr>
        <p:scale>
          <a:sx n="111" d="100"/>
          <a:sy n="111" d="100"/>
        </p:scale>
        <p:origin x="-153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8" y="1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F8A8D172-51E0-4C0F-BD53-9A8EFC8CD3F6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046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8" tIns="45784" rIns="91568" bIns="4578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vert="horz" lIns="91568" tIns="45784" rIns="91568" bIns="4578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8" y="9442154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E7519F12-5FB2-4E2C-98AB-E25CEE86F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36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19F12-5FB2-4E2C-98AB-E25CEE86F06B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4812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19F12-5FB2-4E2C-98AB-E25CEE86F06B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6371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19F12-5FB2-4E2C-98AB-E25CEE86F06B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6371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19F12-5FB2-4E2C-98AB-E25CEE86F06B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6371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19F12-5FB2-4E2C-98AB-E25CEE86F06B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6371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19F12-5FB2-4E2C-98AB-E25CEE86F06B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63710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19F12-5FB2-4E2C-98AB-E25CEE86F06B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6371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11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637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753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716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236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381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391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0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935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632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32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E24A1-4AF7-4E5B-861C-BDA12D948F30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157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992888" cy="2880320"/>
          </a:xfrm>
        </p:spPr>
        <p:txBody>
          <a:bodyPr>
            <a:noAutofit/>
          </a:bodyPr>
          <a:lstStyle/>
          <a:p>
            <a:r>
              <a:rPr lang="ru-RU" sz="1800" i="0" u="none" strike="noStrike" baseline="0" dirty="0">
                <a:latin typeface="Arial Narrow" panose="020B0606020202030204" pitchFamily="34" charset="0"/>
                <a:cs typeface="Times New Roman" panose="02020603050405020304" pitchFamily="18" charset="0"/>
              </a:rPr>
              <a:t/>
            </a:r>
            <a:br>
              <a:rPr lang="ru-RU" sz="1800" i="0" u="none" strike="noStrike" baseline="0" dirty="0"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ru-RU" sz="1800" i="0" u="none" strike="noStrike" baseline="0" dirty="0">
                <a:latin typeface="Arial Narrow" panose="020B0606020202030204" pitchFamily="34" charset="0"/>
                <a:cs typeface="Times New Roman" panose="02020603050405020304" pitchFamily="18" charset="0"/>
              </a:rPr>
              <a:t>О </a:t>
            </a:r>
            <a:r>
              <a:rPr lang="ru-RU" sz="1800" i="0" u="none" strike="noStrike" baseline="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Порядке конкурсного отбора на предоставление субсидий из федерального бюджета на строительство</a:t>
            </a:r>
            <a:r>
              <a:rPr lang="ru-RU" sz="1800" i="0" u="none" strike="noStrike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(реконструкцию), капитальный ремонт и ремонт автомобильных дорог в рамках </a:t>
            </a:r>
            <a:r>
              <a:rPr lang="ru-RU" sz="1800" i="0" u="none" strike="noStrike" baseline="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государственной </a:t>
            </a:r>
            <a:r>
              <a:rPr lang="ru-RU" sz="1800" i="0" u="none" strike="noStrike" baseline="0" dirty="0">
                <a:latin typeface="Arial Narrow" panose="020B0606020202030204" pitchFamily="34" charset="0"/>
                <a:cs typeface="Times New Roman" panose="02020603050405020304" pitchFamily="18" charset="0"/>
              </a:rPr>
              <a:t>программы Российской Федерации «Комплексное развитие сельских территорий»</a:t>
            </a:r>
            <a:endParaRPr lang="ru-RU" sz="18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/>
        </p:nvSpPr>
        <p:spPr>
          <a:xfrm>
            <a:off x="1547664" y="6093296"/>
            <a:ext cx="6400800" cy="2880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latin typeface="Arial Narrow" panose="020B0606020202030204" pitchFamily="34" charset="0"/>
              </a:rPr>
              <a:t>г. Киров 2023 год</a:t>
            </a:r>
            <a:endParaRPr lang="ru-RU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54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8334" y="908720"/>
            <a:ext cx="8079434" cy="5544616"/>
          </a:xfrm>
          <a:ln w="190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ru-RU" sz="1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Организатор конкурсного отбора – Министерство сельского хозяйства Российской Федерации.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Министерство направляет в субъекты Российской Федерации извещение о начале приема заявочной документации с указанием сроков приема документов.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ru-RU" sz="1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Ответственным координатором в Кировской области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по формированию заявочной документации является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министерство сельского хозяйства и продовольствия Кировской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области.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ru-RU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Соисполнителем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по формированию заявочной документации является министерство транспорта Кировской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области.</a:t>
            </a:r>
            <a:endParaRPr lang="ru-RU" sz="1400" b="1" dirty="0" smtClean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ru-RU" sz="1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Участниками </a:t>
            </a:r>
            <a:r>
              <a:rPr lang="ru-RU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конкурсного отбора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являются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администрации муниципальных районов (муниципальных округов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).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ru-RU" sz="1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Министерство </a:t>
            </a:r>
            <a:r>
              <a:rPr lang="ru-RU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сельского хозяйства и продовольствия Кировской </a:t>
            </a:r>
            <a:r>
              <a:rPr lang="ru-RU" sz="1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области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при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поступлении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извещения информирует администрации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муниципальных районов (муниципальных округов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) о конкурсном отборе объектов автомобильных дорог для представления заявочной документации от Кировской области в Министерство сельского хозяйства Российской Федерации с указанием сроков приема документов, состава документов.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ru-RU" sz="1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Администрации </a:t>
            </a:r>
            <a:r>
              <a:rPr lang="ru-RU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муниципальных районов (муниципальных округов</a:t>
            </a:r>
            <a:r>
              <a:rPr lang="ru-RU" sz="1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)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формируют пакет документов в соответствии с указанными требованиями и представляют заявочную документацию в министерство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сельского хозяйства и продовольствия Кировской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области в указанный срок.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Министерство сельского хозяйства и продовольствия Кировской области принимает документы, рассматривает их на предмет полноты, соответствия установленным требованиям и параллельно направляет в министерство транспорта Кировской области на согласование в части соответствия заявленных видов работ и сметной стоимости. Документы могут быть доработаны при выявлении недочетов.</a:t>
            </a:r>
          </a:p>
          <a:p>
            <a:pPr marL="0" indent="0" algn="just">
              <a:buNone/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Согласованная с министерством транспорта Кировской области заявочная документация направляется в Министерство сельского хозяйства Российской Федерации на конкурсный отбор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.</a:t>
            </a:r>
            <a:endParaRPr lang="ru-RU" sz="1400" dirty="0" smtClean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400" dirty="0" smtClean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683568" y="410357"/>
            <a:ext cx="8064896" cy="354347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6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Об организации конкурсного отбора</a:t>
            </a:r>
            <a:endParaRPr lang="ru-RU" sz="1600" b="1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47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418058"/>
          </a:xfrm>
        </p:spPr>
        <p:txBody>
          <a:bodyPr anchor="t">
            <a:normAutofit/>
          </a:bodyPr>
          <a:lstStyle/>
          <a:p>
            <a:r>
              <a:rPr lang="ru-RU" sz="16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Приоритетность распределения субсидий (направления финансирования):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80729"/>
            <a:ext cx="7986939" cy="3240360"/>
          </a:xfrm>
          <a:ln w="190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1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. Строительство (реконструкция), капитальный ремонт и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ремонт автомобильных дорог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общего пользования местного значения на сельских территориях, являющихся территориями, на которых реализованы, и (или) реализуются, и (или) планируются к реализации (начиная с года предоставления субсидии на обеспечение комплексного развития сельских территорий) проекты комплексного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развития.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2.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Строительство (реконструкция), капитальный ремонт и ремонт автомобильных дорог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автомобильных дорог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общего пользования местного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значения, ведущие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от сети автомобильных дорог общего пользования к объектам агропромышленного комплекса или к автомобильным дорогам общего пользования в целях обеспечения доступа автомобильного транспорта к объектам агропромышленного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комплекса.</a:t>
            </a:r>
          </a:p>
          <a:p>
            <a:pPr marL="0" indent="0" algn="just">
              <a:buNone/>
            </a:pP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3. Строительство (реконструкция), капитальный ремонт и ремонт автомобильных дорог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автомобильных дорог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общего пользования местного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значения, ведущие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от сети автомобильных дорог общего пользования к объектам, расположенным (создающимся) на сельских территориях, или к автомобильным дорогам общего пользования, в целях обеспечения доступа автомобильного транспорта к объектам, расположенным (создающимся) на сельских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территориях.</a:t>
            </a:r>
            <a:endParaRPr lang="ru-RU" sz="1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 flipV="1">
            <a:off x="899593" y="4581125"/>
            <a:ext cx="7814816" cy="9001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64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418058"/>
          </a:xfrm>
        </p:spPr>
        <p:txBody>
          <a:bodyPr anchor="t">
            <a:normAutofit/>
          </a:bodyPr>
          <a:lstStyle/>
          <a:p>
            <a:r>
              <a:rPr lang="ru-RU" sz="16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Ограничения: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80728"/>
            <a:ext cx="7986939" cy="4032448"/>
          </a:xfrm>
          <a:ln w="190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1. Общий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размер субсидий, предоставляемых на строительство (реконструкцию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),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капитальный ремонт и ремонт автомобильных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дорог,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являющихся территориями, на которых реализованы или реализуются, и (или) отобраны к субсидированию проекты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КРСТ,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не может превышать 80 % общего объема субсидий на соответствующий год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2. Не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менее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10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% объема финансового обеспечения реализации мероприятий по строительству (реконструкции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), капитальному ремонту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ремонту автомобильных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дорог к объектам АПК, расположенным (создающимся) на сельских территориях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должно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быть обеспечено за счет средств внебюджетных источников (с учетом затрат, понесенных на разработку проектно-сметной документации и прохождение государственной экспертизы проектной документации и результатов инженерных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изысканий*,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включающей проверку достоверности определения сметной стоимости строительства (реконструкции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)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и капитального ремонта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в отношении каждой автомобильной дороги, предлагаемой к строительству (реконструкции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) и капитальному ремонту).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3. Стоимость строительства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(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реконструкции), капитального ремонта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ремонта 1 км. автомобильной дороги не может превышать 50 млн. рублей.</a:t>
            </a:r>
          </a:p>
          <a:p>
            <a:pPr marL="0" indent="0" algn="just">
              <a:spcAft>
                <a:spcPts val="600"/>
              </a:spcAft>
              <a:buNone/>
            </a:pPr>
            <a:endParaRPr lang="ru-RU" sz="1400" dirty="0" smtClean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______________</a:t>
            </a:r>
            <a:endParaRPr lang="ru-RU" sz="1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*Постановление Правительства Российской Федерации от 5 марта 2007 г. № 145 «О порядке организации и проведения государственной экспертизы проектной документации и результатов инженерных изысканий»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 flipV="1">
            <a:off x="899593" y="4581125"/>
            <a:ext cx="7814816" cy="9001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41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418058"/>
          </a:xfrm>
        </p:spPr>
        <p:txBody>
          <a:bodyPr anchor="t">
            <a:normAutofit/>
          </a:bodyPr>
          <a:lstStyle/>
          <a:p>
            <a:r>
              <a:rPr lang="ru-RU" sz="16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Территория реализации </a:t>
            </a:r>
            <a:r>
              <a:rPr lang="ru-RU" sz="16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мероприятий:</a:t>
            </a:r>
            <a:endParaRPr lang="ru-RU" sz="1600" b="1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 flipV="1">
            <a:off x="899593" y="4581125"/>
            <a:ext cx="7814816" cy="9001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95536" y="2996952"/>
            <a:ext cx="936104" cy="7920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627784" y="2492896"/>
            <a:ext cx="864096" cy="7920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807001" y="1268760"/>
            <a:ext cx="989135" cy="86409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236296" y="2888940"/>
            <a:ext cx="864096" cy="9001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>
            <a:stCxn id="5" idx="6"/>
            <a:endCxn id="7" idx="2"/>
          </p:cNvCxnSpPr>
          <p:nvPr/>
        </p:nvCxnSpPr>
        <p:spPr>
          <a:xfrm flipV="1">
            <a:off x="1331640" y="2888940"/>
            <a:ext cx="1296144" cy="50405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7" idx="2"/>
            <a:endCxn id="7" idx="6"/>
          </p:cNvCxnSpPr>
          <p:nvPr/>
        </p:nvCxnSpPr>
        <p:spPr>
          <a:xfrm>
            <a:off x="2627784" y="2888940"/>
            <a:ext cx="86409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7" idx="6"/>
            <a:endCxn id="9" idx="2"/>
          </p:cNvCxnSpPr>
          <p:nvPr/>
        </p:nvCxnSpPr>
        <p:spPr>
          <a:xfrm>
            <a:off x="3491880" y="2888940"/>
            <a:ext cx="3744416" cy="4500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8" idx="4"/>
          </p:cNvCxnSpPr>
          <p:nvPr/>
        </p:nvCxnSpPr>
        <p:spPr>
          <a:xfrm flipH="1">
            <a:off x="5301568" y="2132856"/>
            <a:ext cx="1" cy="98110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41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504056"/>
          </a:xfrm>
        </p:spPr>
        <p:txBody>
          <a:bodyPr anchor="t">
            <a:noAutofit/>
          </a:bodyPr>
          <a:lstStyle/>
          <a:p>
            <a:r>
              <a:rPr lang="ru-RU" sz="16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Критерии </a:t>
            </a:r>
            <a:r>
              <a:rPr lang="ru-RU" sz="16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отбора субъекта Российской Федерации</a:t>
            </a:r>
            <a:br>
              <a:rPr lang="ru-RU" sz="1600" b="1" dirty="0"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для предоставления и условного предоставления субсидии являются: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8350" y="1196752"/>
            <a:ext cx="7986939" cy="5112568"/>
          </a:xfrm>
          <a:ln w="190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1. </a:t>
            </a:r>
            <a:r>
              <a:rPr lang="ru-RU" sz="1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Наличие </a:t>
            </a:r>
            <a:r>
              <a:rPr lang="ru-RU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заявки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на предоставление субсидии на очередной финансовый год и плановый период. В заявку в первую очередь включаются автомобильные дороги, реализация которых начата в предыдущие годы, и которые включены в ранее заключенные соглашения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2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.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Наличие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в отношении каждой автомобильной дороги, включенной в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заявку:</a:t>
            </a:r>
          </a:p>
          <a:p>
            <a:pPr algn="just">
              <a:spcAft>
                <a:spcPts val="600"/>
              </a:spcAft>
            </a:pP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копии утвержденной проектной документации (ПСД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)*;</a:t>
            </a:r>
          </a:p>
          <a:p>
            <a:pPr algn="just">
              <a:spcAft>
                <a:spcPts val="600"/>
              </a:spcAft>
            </a:pP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копии заключения государственной экспертизы проектной документации и результатов инженерных изысканий (ГЭ), включающей проверку достоверности определения сметной стоимости строительства, реконструкции, капитального ремонта (в случае, если такое заключение предусмотрено действующим законодательством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)*;</a:t>
            </a:r>
          </a:p>
          <a:p>
            <a:pPr algn="just">
              <a:spcAft>
                <a:spcPts val="600"/>
              </a:spcAft>
            </a:pP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копии утвержденных государственным или муниципальным заказчиком сводного сметного расчета, локальных и объектных смет, подготовленных в соответствии с методикой, утверждаемой Минстроем России, в ценах, сложившихся по состоянию на год подачи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заявки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или на период строительства, реконструкции или капитального ремонта автомобильной дороги, определяемых в соответствии с порядком , утверждаемым Минстроем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России;</a:t>
            </a:r>
          </a:p>
          <a:p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наличие </a:t>
            </a:r>
            <a:r>
              <a:rPr lang="ru-RU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соглашения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в отношении каждой автомобильной дороги, начатой в предыдущие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годы;</a:t>
            </a:r>
          </a:p>
          <a:p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наличие в отношении каждой автомобильной дороги карты-схемы с приложением пояснительной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записки</a:t>
            </a:r>
          </a:p>
          <a:p>
            <a:pPr marL="0" indent="0">
              <a:buNone/>
            </a:pPr>
            <a:endParaRPr lang="ru-RU" sz="1400" dirty="0" smtClean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____________</a:t>
            </a:r>
            <a:endParaRPr lang="ru-RU" sz="1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*В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случае отсутствия ПСД и ГЭ на день подачи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заявки возможно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представление ПСД в срок до 1 сентября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, и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ГЭ в срок до 1 октября года подачи заявки в дополнение к ранее поданной заявочной документации</a:t>
            </a:r>
          </a:p>
          <a:p>
            <a:pPr marL="0" indent="0" algn="just">
              <a:spcAft>
                <a:spcPts val="600"/>
              </a:spcAft>
              <a:buNone/>
            </a:pPr>
            <a:endParaRPr lang="ru-RU" sz="1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 flipV="1">
            <a:off x="899593" y="4581125"/>
            <a:ext cx="7814816" cy="9001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32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504056"/>
          </a:xfrm>
        </p:spPr>
        <p:txBody>
          <a:bodyPr anchor="t">
            <a:noAutofit/>
          </a:bodyPr>
          <a:lstStyle/>
          <a:p>
            <a:r>
              <a:rPr lang="ru-RU" sz="16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Необходимые подтверждающие документы в зависимости от </a:t>
            </a:r>
            <a:r>
              <a:rPr lang="ru-RU" sz="16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приоритетности</a:t>
            </a:r>
            <a:br>
              <a:rPr lang="ru-RU" sz="16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автомобильной </a:t>
            </a:r>
            <a:r>
              <a:rPr lang="ru-RU" sz="16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дороги: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052736"/>
            <a:ext cx="7986939" cy="5616624"/>
          </a:xfrm>
          <a:ln w="190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1. По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строительству (реконструкции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), капитальному ремонту и ремонту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автомобильных дорог на территориях реализации проектов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КРСТ: </a:t>
            </a: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наличие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письменного подтверждения нахождения (планируемого создания) автомобильной дороги на территории, на которой согласно протоколам заседаний Комиссии реализуются и (или) планируются к реализации проекта КРСТ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*;</a:t>
            </a:r>
          </a:p>
          <a:p>
            <a:pPr algn="just">
              <a:spcAft>
                <a:spcPts val="600"/>
              </a:spcAft>
            </a:pP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наличие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документа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о привлечении средств из внебюджетных источников в объеме не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менее 10%.</a:t>
            </a:r>
            <a:endParaRPr lang="ru-RU" sz="1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2. По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строительству (реконструкции) капитальному ремонту и ремонту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автомобильных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дорог к объектам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АПК:</a:t>
            </a: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наличие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документа о количестве имеющихся и планируемых к созданию рабочих мест на соответствующих объектах АПК в период строительства (реконструкции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)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капитального ремонта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ремонта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автомобильной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дороги;</a:t>
            </a: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наличие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документа о привлечении средств из внебюджетных источников в объеме не менее 10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%.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3. По строительству (реконструкции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),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капитальному ремонту и ремонту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автомобильных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дорог к объектам в сельских населенных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пунктах:</a:t>
            </a: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наличие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документа, подтверждающего по состоянию на 1 января года подачи заявки численность населения, постоянно проживающего на территории строительства (реконструкции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), капитального ремонта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ремонта соответствующей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автомобильной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дороги;</a:t>
            </a:r>
          </a:p>
          <a:p>
            <a:pPr algn="just">
              <a:spcAft>
                <a:spcPts val="600"/>
              </a:spcAft>
            </a:pP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наличие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документа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о привлечении средств из внебюджетных источников в объеме не менее 10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%.</a:t>
            </a:r>
          </a:p>
          <a:p>
            <a:pPr marL="0" indent="0" algn="just">
              <a:buNone/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______________</a:t>
            </a:r>
            <a:endParaRPr lang="ru-RU" sz="1400" dirty="0" smtClean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*Имеются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ввиду Проекты КРСТ, которые реализованы, реализуются и (или) планируются к реализации начиная с года предоставления субсидии на реализацию мероприятий по развитию транспортной инфраструктуры на сельских 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территориях.</a:t>
            </a:r>
            <a:endParaRPr lang="ru-RU" sz="1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82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360040"/>
          </a:xfrm>
        </p:spPr>
        <p:txBody>
          <a:bodyPr anchor="t">
            <a:noAutofit/>
          </a:bodyPr>
          <a:lstStyle/>
          <a:p>
            <a:r>
              <a:rPr lang="ru-RU" sz="16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Определение перечня автомобильных дорог для субсидирования: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209566"/>
              </p:ext>
            </p:extLst>
          </p:nvPr>
        </p:nvGraphicFramePr>
        <p:xfrm>
          <a:off x="683568" y="1397000"/>
          <a:ext cx="7920880" cy="2778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60440"/>
                <a:gridCol w="39604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Приоритетность</a:t>
                      </a:r>
                      <a:r>
                        <a:rPr lang="ru-RU" sz="1400" b="1" baseline="0" dirty="0" smtClean="0"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 автомобильной дороги</a:t>
                      </a:r>
                      <a:endParaRPr lang="ru-RU" sz="1400" b="1" dirty="0"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Наименование критерия</a:t>
                      </a:r>
                      <a:endParaRPr lang="ru-RU" sz="1400" b="1" dirty="0"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Строительство (реконструкция), капитальный ремонт и ремонт автомобильных дорог на территориях реализации проектов КРСТ</a:t>
                      </a:r>
                      <a:endParaRPr lang="ru-RU" sz="1400" dirty="0"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i="0" u="none" strike="noStrike" baseline="0" dirty="0" smtClean="0"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количество баллов (от наибольшего к наименьшему) по проектам КРСТ которые реализованы или реализуются на соответствующей территории»</a:t>
                      </a:r>
                      <a:endParaRPr lang="ru-RU" sz="1400" dirty="0"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Строительство (реконструкция), капитальный ремонт и ремонт автомобильных дорог к объектам АПК</a:t>
                      </a:r>
                      <a:endParaRPr lang="ru-RU" sz="1400" dirty="0"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количество имеющихся и создаваемых рабочих мест (от наибольшего к наименьшему) на объектах агропромышленного комплекса</a:t>
                      </a:r>
                      <a:endParaRPr lang="ru-RU" sz="1400" dirty="0"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Строительство (реконструкция), капитальный ремонт и ремонт автомобильных дорог к объектам на сельских территориях</a:t>
                      </a:r>
                      <a:endParaRPr lang="ru-RU" sz="1400" dirty="0"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i="0" u="none" strike="noStrike" baseline="0" dirty="0" smtClean="0"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численность населения (от наибольшей к наименьшей), проживающего на соответствующей сельской территории, являющейся территорией строительства (реконструкции) автомобильной дороги</a:t>
                      </a:r>
                      <a:endParaRPr lang="ru-RU" sz="1400" dirty="0"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008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2575</TotalTime>
  <Words>1158</Words>
  <Application>Microsoft Office PowerPoint</Application>
  <PresentationFormat>Экран (4:3)</PresentationFormat>
  <Paragraphs>64</Paragraphs>
  <Slides>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О Порядке конкурсного отбора на предоставление субсидий из федерального бюджета на строительство (реконструкцию), капитальный ремонт и ремонт автомобильных дорог в рамках государственной программы Российской Федерации «Комплексное развитие сельских территорий»</vt:lpstr>
      <vt:lpstr>Презентация PowerPoint</vt:lpstr>
      <vt:lpstr>Приоритетность распределения субсидий (направления финансирования):</vt:lpstr>
      <vt:lpstr>Ограничения:</vt:lpstr>
      <vt:lpstr>Территория реализации мероприятий:</vt:lpstr>
      <vt:lpstr>Критерии отбора субъекта Российской Федерации для предоставления и условного предоставления субсидии являются:</vt:lpstr>
      <vt:lpstr>Необходимые подтверждающие документы в зависимости от приоритетности автомобильной дороги:</vt:lpstr>
      <vt:lpstr>Определение перечня автомобильных дорог для субсидирования: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федеральном проекте "Современный облик сельских территорий" государственной программы Российской Федерации "Комплексное развитие сельских территорий"</dc:title>
  <dc:creator>Admin</dc:creator>
  <cp:lastModifiedBy>Admin</cp:lastModifiedBy>
  <cp:revision>197</cp:revision>
  <cp:lastPrinted>2023-05-16T07:13:21Z</cp:lastPrinted>
  <dcterms:created xsi:type="dcterms:W3CDTF">2022-08-02T06:21:41Z</dcterms:created>
  <dcterms:modified xsi:type="dcterms:W3CDTF">2023-11-27T07:16:41Z</dcterms:modified>
</cp:coreProperties>
</file>