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08788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140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088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38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97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70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58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47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0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25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318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54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67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E8C36-996E-4411-9254-11ACF2BF7F7C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2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000" spc="-20" dirty="0" smtClean="0">
                <a:effectLst/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Реализация мероприятия по благоустройству сельских территорий. Итоги рассмотрения заявочной документации, предоставленной органами местного самоуправления. Итоги реализации мероприятия в 2023 году.</a:t>
            </a:r>
            <a:endParaRPr lang="ru-RU" sz="2000" dirty="0"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409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 Narrow" panose="020B0606020202030204" pitchFamily="34" charset="0"/>
              </a:rPr>
              <a:t>г. Киров 2023 год</a:t>
            </a:r>
            <a:endParaRPr lang="ru-RU" sz="1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81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000" b="1" spc="-20" dirty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Итоги рассмотрения заявочной документации, предоставленной органами местного самоуправления</a:t>
            </a:r>
            <a:endParaRPr lang="ru-RU" sz="20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>
            <a:noAutofit/>
          </a:bodyPr>
          <a:lstStyle/>
          <a:p>
            <a:pPr marL="0" indent="450850" algn="just">
              <a:buNone/>
            </a:pPr>
            <a:r>
              <a:rPr lang="ru-RU" sz="1400" dirty="0">
                <a:latin typeface="Arial Narrow" panose="020B0606020202030204" pitchFamily="34" charset="0"/>
              </a:rPr>
              <a:t>В период с 30.10.2023 по 02.11.2023 министерством принято 129 заявок по благоустройству сельских территорий из 19 муниципальных районов (муниципальных округов) на общую стоимость проектов 212,8 млн. рублей, в том числе 135,5 млн. рублей за счет средств субсидии из федерального </a:t>
            </a:r>
            <a:r>
              <a:rPr lang="ru-RU" sz="1400" dirty="0" smtClean="0">
                <a:latin typeface="Arial Narrow" panose="020B0606020202030204" pitchFamily="34" charset="0"/>
              </a:rPr>
              <a:t>бюджета.</a:t>
            </a:r>
          </a:p>
          <a:p>
            <a:pPr marL="0" indent="450850" algn="just">
              <a:buNone/>
            </a:pPr>
            <a:r>
              <a:rPr lang="ru-RU" sz="1400" b="1" dirty="0" smtClean="0">
                <a:latin typeface="Arial Narrow" panose="020B0606020202030204" pitchFamily="34" charset="0"/>
              </a:rPr>
              <a:t>Не </a:t>
            </a:r>
            <a:r>
              <a:rPr lang="ru-RU" sz="1400" b="1" dirty="0">
                <a:latin typeface="Arial Narrow" panose="020B0606020202030204" pitchFamily="34" charset="0"/>
              </a:rPr>
              <a:t>допущены до конкурсного отбора </a:t>
            </a:r>
            <a:r>
              <a:rPr lang="ru-RU" sz="1400" b="1" dirty="0" smtClean="0">
                <a:latin typeface="Arial Narrow" panose="020B0606020202030204" pitchFamily="34" charset="0"/>
              </a:rPr>
              <a:t>12 заявок </a:t>
            </a:r>
            <a:r>
              <a:rPr lang="ru-RU" sz="1400" b="1" dirty="0">
                <a:latin typeface="Arial Narrow" panose="020B0606020202030204" pitchFamily="34" charset="0"/>
              </a:rPr>
              <a:t>по следующим причинам:</a:t>
            </a:r>
            <a:endParaRPr lang="ru-RU" sz="1400" b="1" i="0" u="none" strike="noStrike" baseline="0" dirty="0" smtClean="0">
              <a:latin typeface="Arial Narrow" panose="020B0606020202030204" pitchFamily="34" charset="0"/>
            </a:endParaRPr>
          </a:p>
          <a:p>
            <a:pPr marL="450850" indent="-450850" algn="just"/>
            <a:r>
              <a:rPr lang="ru-RU" sz="1400" dirty="0">
                <a:latin typeface="Arial Narrow" panose="020B0606020202030204" pitchFamily="34" charset="0"/>
              </a:rPr>
              <a:t>Неполнота представленных документов (отсутствуют результаты общественных обсуждений) - администрация </a:t>
            </a:r>
            <a:r>
              <a:rPr lang="ru-RU" sz="1400" dirty="0" err="1">
                <a:latin typeface="Arial Narrow" panose="020B0606020202030204" pitchFamily="34" charset="0"/>
              </a:rPr>
              <a:t>Березниковского</a:t>
            </a:r>
            <a:r>
              <a:rPr lang="ru-RU" sz="1400" dirty="0">
                <a:latin typeface="Arial Narrow" panose="020B0606020202030204" pitchFamily="34" charset="0"/>
              </a:rPr>
              <a:t> сельского поселения </a:t>
            </a:r>
            <a:r>
              <a:rPr lang="ru-RU" sz="1400" dirty="0" err="1">
                <a:latin typeface="Arial Narrow" panose="020B0606020202030204" pitchFamily="34" charset="0"/>
              </a:rPr>
              <a:t>Куменского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smtClean="0">
                <a:latin typeface="Arial Narrow" panose="020B0606020202030204" pitchFamily="34" charset="0"/>
              </a:rPr>
              <a:t>района.</a:t>
            </a:r>
            <a:endParaRPr lang="ru-RU" sz="1400" dirty="0">
              <a:latin typeface="Arial Narrow" panose="020B0606020202030204" pitchFamily="34" charset="0"/>
            </a:endParaRPr>
          </a:p>
          <a:p>
            <a:pPr marL="450850" indent="-450850" algn="just"/>
            <a:r>
              <a:rPr lang="ru-RU" sz="1400" dirty="0">
                <a:latin typeface="Arial Narrow" panose="020B0606020202030204" pitchFamily="34" charset="0"/>
              </a:rPr>
              <a:t>Неполнота представленных документов (смета составлена не в ФЕР) - администрация </a:t>
            </a:r>
            <a:r>
              <a:rPr lang="ru-RU" sz="1400" dirty="0" err="1">
                <a:latin typeface="Arial Narrow" panose="020B0606020202030204" pitchFamily="34" charset="0"/>
              </a:rPr>
              <a:t>Афанасьевского</a:t>
            </a:r>
            <a:r>
              <a:rPr lang="ru-RU" sz="1400" dirty="0">
                <a:latin typeface="Arial Narrow" panose="020B0606020202030204" pitchFamily="34" charset="0"/>
              </a:rPr>
              <a:t> муниципального округа, администрация </a:t>
            </a:r>
            <a:r>
              <a:rPr lang="ru-RU" sz="1400" dirty="0" err="1">
                <a:latin typeface="Arial Narrow" panose="020B0606020202030204" pitchFamily="34" charset="0"/>
              </a:rPr>
              <a:t>Унинского</a:t>
            </a:r>
            <a:r>
              <a:rPr lang="ru-RU" sz="1400" dirty="0">
                <a:latin typeface="Arial Narrow" panose="020B0606020202030204" pitchFamily="34" charset="0"/>
              </a:rPr>
              <a:t> муниципального округа, администрация </a:t>
            </a:r>
            <a:r>
              <a:rPr lang="ru-RU" sz="1400" dirty="0" err="1">
                <a:latin typeface="Arial Narrow" panose="020B0606020202030204" pitchFamily="34" charset="0"/>
              </a:rPr>
              <a:t>Кильмезского</a:t>
            </a:r>
            <a:r>
              <a:rPr lang="ru-RU" sz="1400" dirty="0">
                <a:latin typeface="Arial Narrow" panose="020B0606020202030204" pitchFamily="34" charset="0"/>
              </a:rPr>
              <a:t> района, администрация </a:t>
            </a:r>
            <a:r>
              <a:rPr lang="ru-RU" sz="1400" dirty="0" err="1">
                <a:latin typeface="Arial Narrow" panose="020B0606020202030204" pitchFamily="34" charset="0"/>
              </a:rPr>
              <a:t>Шабаинского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smtClean="0">
                <a:latin typeface="Arial Narrow" panose="020B0606020202030204" pitchFamily="34" charset="0"/>
              </a:rPr>
              <a:t>района;</a:t>
            </a:r>
          </a:p>
          <a:p>
            <a:pPr marL="450850" indent="-450850" algn="just"/>
            <a:r>
              <a:rPr lang="ru-RU" sz="1400" dirty="0">
                <a:latin typeface="Arial Narrow" panose="020B0606020202030204" pitchFamily="34" charset="0"/>
              </a:rPr>
              <a:t>Неполнота представленных </a:t>
            </a:r>
            <a:r>
              <a:rPr lang="ru-RU" sz="1400" dirty="0" smtClean="0">
                <a:latin typeface="Arial Narrow" panose="020B0606020202030204" pitchFamily="34" charset="0"/>
              </a:rPr>
              <a:t>документов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smtClean="0">
                <a:latin typeface="Arial Narrow" panose="020B0606020202030204" pitchFamily="34" charset="0"/>
              </a:rPr>
              <a:t>(смета </a:t>
            </a:r>
            <a:r>
              <a:rPr lang="ru-RU" sz="1400" dirty="0">
                <a:latin typeface="Arial Narrow" panose="020B0606020202030204" pitchFamily="34" charset="0"/>
              </a:rPr>
              <a:t>в ценах 2022 года) - администрация </a:t>
            </a:r>
            <a:r>
              <a:rPr lang="ru-RU" sz="1400" dirty="0" err="1">
                <a:latin typeface="Arial Narrow" panose="020B0606020202030204" pitchFamily="34" charset="0"/>
              </a:rPr>
              <a:t>Пижанского</a:t>
            </a:r>
            <a:r>
              <a:rPr lang="ru-RU" sz="1400" dirty="0">
                <a:latin typeface="Arial Narrow" panose="020B0606020202030204" pitchFamily="34" charset="0"/>
              </a:rPr>
              <a:t> муниципального </a:t>
            </a:r>
            <a:r>
              <a:rPr lang="ru-RU" sz="1400" dirty="0" smtClean="0">
                <a:latin typeface="Arial Narrow" panose="020B0606020202030204" pitchFamily="34" charset="0"/>
              </a:rPr>
              <a:t>округа;</a:t>
            </a:r>
          </a:p>
          <a:p>
            <a:pPr marL="450850" indent="-450850" algn="just"/>
            <a:r>
              <a:rPr lang="ru-RU" sz="1400" dirty="0">
                <a:latin typeface="Arial Narrow" panose="020B0606020202030204" pitchFamily="34" charset="0"/>
              </a:rPr>
              <a:t>Неполнота представленных документов, противоречие сведений (в результатах общественных обсуждений указано на решение участвовать в программе ППМИ) - администрация </a:t>
            </a:r>
            <a:r>
              <a:rPr lang="ru-RU" sz="1400" dirty="0" err="1">
                <a:latin typeface="Arial Narrow" panose="020B0606020202030204" pitchFamily="34" charset="0"/>
              </a:rPr>
              <a:t>Пижанского</a:t>
            </a:r>
            <a:r>
              <a:rPr lang="ru-RU" sz="1400" dirty="0">
                <a:latin typeface="Arial Narrow" panose="020B0606020202030204" pitchFamily="34" charset="0"/>
              </a:rPr>
              <a:t> муниципального </a:t>
            </a:r>
            <a:r>
              <a:rPr lang="ru-RU" sz="1400" dirty="0" smtClean="0">
                <a:latin typeface="Arial Narrow" panose="020B0606020202030204" pitchFamily="34" charset="0"/>
              </a:rPr>
              <a:t>округа;</a:t>
            </a:r>
          </a:p>
          <a:p>
            <a:pPr marL="450850" indent="-450850" algn="just">
              <a:spcAft>
                <a:spcPts val="600"/>
              </a:spcAft>
            </a:pPr>
            <a:r>
              <a:rPr lang="ru-RU" sz="1400" dirty="0">
                <a:latin typeface="Arial Narrow" panose="020B0606020202030204" pitchFamily="34" charset="0"/>
              </a:rPr>
              <a:t>Неполнота </a:t>
            </a:r>
            <a:r>
              <a:rPr lang="ru-RU" sz="1400" dirty="0" smtClean="0">
                <a:latin typeface="Arial Narrow" panose="020B0606020202030204" pitchFamily="34" charset="0"/>
              </a:rPr>
              <a:t>представленных </a:t>
            </a:r>
            <a:r>
              <a:rPr lang="ru-RU" sz="1400" dirty="0">
                <a:latin typeface="Arial Narrow" panose="020B0606020202030204" pitchFamily="34" charset="0"/>
              </a:rPr>
              <a:t>документов (отсутствует сметный расчет) - администрация </a:t>
            </a:r>
            <a:r>
              <a:rPr lang="ru-RU" sz="1400" dirty="0" err="1">
                <a:latin typeface="Arial Narrow" panose="020B0606020202030204" pitchFamily="34" charset="0"/>
              </a:rPr>
              <a:t>Опаринского</a:t>
            </a:r>
            <a:r>
              <a:rPr lang="ru-RU" sz="1400" dirty="0">
                <a:latin typeface="Arial Narrow" panose="020B0606020202030204" pitchFamily="34" charset="0"/>
              </a:rPr>
              <a:t> муниципального </a:t>
            </a:r>
            <a:r>
              <a:rPr lang="ru-RU" sz="1400" dirty="0" smtClean="0">
                <a:latin typeface="Arial Narrow" panose="020B0606020202030204" pitchFamily="34" charset="0"/>
              </a:rPr>
              <a:t>округа.</a:t>
            </a:r>
          </a:p>
        </p:txBody>
      </p:sp>
    </p:spTree>
    <p:extLst>
      <p:ext uri="{BB962C8B-B14F-4D97-AF65-F5344CB8AC3E}">
        <p14:creationId xmlns:p14="http://schemas.microsoft.com/office/powerpoint/2010/main" val="693049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000" spc="-20" dirty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Итоги рассмотрения заявочной документации, предоставленной органами местного самоуправления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>
            <a:noAutofit/>
          </a:bodyPr>
          <a:lstStyle/>
          <a:p>
            <a:pPr marL="0" indent="450850">
              <a:buNone/>
            </a:pPr>
            <a:r>
              <a:rPr lang="ru-RU" sz="1400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Не </a:t>
            </a:r>
            <a:r>
              <a:rPr lang="ru-RU" sz="1400" b="1" dirty="0">
                <a:latin typeface="Arial Narrow" panose="020B0606020202030204" pitchFamily="34" charset="0"/>
                <a:cs typeface="Angsana New" panose="02020603050405020304" pitchFamily="18" charset="-34"/>
              </a:rPr>
              <a:t>соответствуют требованиям пункта 1.3 Порядка </a:t>
            </a:r>
            <a:r>
              <a:rPr lang="ru-RU" sz="1400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30 </a:t>
            </a:r>
            <a:r>
              <a:rPr lang="ru-RU" sz="1400" b="1" dirty="0">
                <a:latin typeface="Arial Narrow" panose="020B0606020202030204" pitchFamily="34" charset="0"/>
                <a:cs typeface="Angsana New" panose="02020603050405020304" pitchFamily="18" charset="-34"/>
              </a:rPr>
              <a:t>заявок по следующим причинам</a:t>
            </a:r>
            <a:r>
              <a:rPr lang="ru-RU" sz="1400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:</a:t>
            </a:r>
          </a:p>
          <a:p>
            <a:pPr marL="450850" indent="-450850"/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Несоответствие размеру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субсидии (более 2 млн. 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рублей) - администрация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Шиховского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сельского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поселения;</a:t>
            </a:r>
          </a:p>
          <a:p>
            <a:pPr marL="450850" indent="-450850" algn="just"/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Несоответствие видам работ и элементам благоустройства, предусмотренным распоряжением министерства сельского хозяйства и продовольствия Кировской области от 05.05.2022 № 45 (по проектам освещения территории предусмотрены элементы благоустройства, связанные с автоматизацией учета времени работы приборов, передачи данных) - администрация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Родыгинского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сельского поселения Советский район, администрация Шабалинского района, администрация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Среднетойменского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сельского поселения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Вятскополянского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района, администрация Филипповского сельского поселения, администрация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Адышевского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сельского поселения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Оричевского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района, администрация 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Новотроицкого сельского поселения Шабалинского района, администрация Гостовского сельского поселения Шабалинского района, администрация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Лузского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муниципального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округа;</a:t>
            </a:r>
          </a:p>
          <a:p>
            <a:pPr marL="450850" indent="-450850" algn="just"/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Несоответствие видам работ и элементам благоустройства, предусмотренным распоряжением министерства сельского хозяйства и продовольствия Кировской области от 05.05.2022 № 45 (по проектам оформление фасада здания предусмотрены работы по капитальному ремонту здания, а не по ремонту, например, утепление фасада, замена оконных </a:t>
            </a:r>
            <a:r>
              <a:rPr lang="ru-RU" sz="1400">
                <a:latin typeface="Arial Narrow" panose="020B0606020202030204" pitchFamily="34" charset="0"/>
                <a:cs typeface="Angsana New" panose="02020603050405020304" pitchFamily="18" charset="-34"/>
              </a:rPr>
              <a:t>блоков</a:t>
            </a:r>
            <a:r>
              <a:rPr lang="ru-RU" sz="1400" smtClean="0">
                <a:latin typeface="Arial Narrow" panose="020B0606020202030204" pitchFamily="34" charset="0"/>
                <a:cs typeface="Angsana New" panose="02020603050405020304" pitchFamily="18" charset="-34"/>
              </a:rPr>
              <a:t>, 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замена входных дверей и другие работы) - администрация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Вичевского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сельского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поселения, администрация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Белохолуницкого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района, администрация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Вожгальского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сельского поселения, администрация Шабалинского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района;</a:t>
            </a:r>
          </a:p>
          <a:p>
            <a:pPr marL="450850" indent="-450850" algn="just"/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Несоответствие видам работ и элементам благоустройства, предусмотренным распоряжением министерства сельского хозяйства и продовольствия Кировской области от 05.05.2022 № 45 (в проекте по ремонту пешеходных тротуар не предусмотрен элемент сопряжения поверхностей бортовой камень) - администрация </a:t>
            </a:r>
            <a:r>
              <a:rPr lang="ru-RU" sz="1400" dirty="0" err="1">
                <a:latin typeface="Arial Narrow" panose="020B0606020202030204" pitchFamily="34" charset="0"/>
                <a:cs typeface="Angsana New" panose="02020603050405020304" pitchFamily="18" charset="-34"/>
              </a:rPr>
              <a:t>Высокораменского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сельского поселения Шабалинский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район;</a:t>
            </a:r>
          </a:p>
          <a:p>
            <a:pPr marL="450850" indent="-450850" algn="just"/>
            <a:r>
              <a:rPr lang="ru-RU" sz="1400" dirty="0">
                <a:cs typeface="Angsana New" panose="02020603050405020304" pitchFamily="18" charset="-34"/>
              </a:rPr>
              <a:t>Проект планируется к реализации не на сельской территории - администрация </a:t>
            </a:r>
            <a:r>
              <a:rPr lang="ru-RU" sz="1400" dirty="0" err="1">
                <a:cs typeface="Angsana New" panose="02020603050405020304" pitchFamily="18" charset="-34"/>
              </a:rPr>
              <a:t>Яранского</a:t>
            </a:r>
            <a:r>
              <a:rPr lang="ru-RU" sz="1400" dirty="0">
                <a:cs typeface="Angsana New" panose="02020603050405020304" pitchFamily="18" charset="-34"/>
              </a:rPr>
              <a:t> городского поселения, администрация </a:t>
            </a:r>
            <a:r>
              <a:rPr lang="ru-RU" sz="1400" dirty="0" err="1">
                <a:cs typeface="Angsana New" panose="02020603050405020304" pitchFamily="18" charset="-34"/>
              </a:rPr>
              <a:t>Пижанского</a:t>
            </a:r>
            <a:r>
              <a:rPr lang="ru-RU" sz="1400" dirty="0">
                <a:cs typeface="Angsana New" panose="02020603050405020304" pitchFamily="18" charset="-34"/>
              </a:rPr>
              <a:t> муниципального </a:t>
            </a:r>
            <a:r>
              <a:rPr lang="ru-RU" sz="1400" dirty="0" smtClean="0">
                <a:cs typeface="Angsana New" panose="02020603050405020304" pitchFamily="18" charset="-34"/>
              </a:rPr>
              <a:t>округа.</a:t>
            </a:r>
          </a:p>
          <a:p>
            <a:pPr marL="450850" indent="0" algn="just">
              <a:buNone/>
            </a:pPr>
            <a:r>
              <a:rPr lang="ru-RU" sz="1400" b="1" dirty="0" smtClean="0">
                <a:cs typeface="Angsana New" panose="02020603050405020304" pitchFamily="18" charset="-34"/>
              </a:rPr>
              <a:t>Допущены до конкурсного отбора 87 проектов по благоустройству сельских территорий</a:t>
            </a:r>
            <a:endParaRPr lang="ru-RU" sz="1400" b="1" dirty="0">
              <a:cs typeface="Angsana New" panose="02020603050405020304" pitchFamily="18" charset="-34"/>
            </a:endParaRPr>
          </a:p>
          <a:p>
            <a:pPr marL="450850" indent="-450850" algn="just"/>
            <a:endParaRPr lang="ru-RU" sz="1400" dirty="0" smtClean="0">
              <a:latin typeface="Arial Narrow" panose="020B0606020202030204" pitchFamily="34" charset="0"/>
              <a:cs typeface="Angsana New" panose="02020603050405020304" pitchFamily="18" charset="-34"/>
            </a:endParaRPr>
          </a:p>
          <a:p>
            <a:pPr marL="450850" indent="-450850" algn="just"/>
            <a:endParaRPr lang="ru-RU" sz="1400" dirty="0" smtClean="0"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9148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000" b="1" spc="-20" dirty="0" smtClean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Критерии оценки проектов по благоустройству сельских территорий</a:t>
            </a:r>
            <a:endParaRPr lang="ru-RU" sz="20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>
            <a:noAutofit/>
          </a:bodyPr>
          <a:lstStyle/>
          <a:p>
            <a:pPr marL="0" indent="450850">
              <a:buNone/>
            </a:pPr>
            <a:endParaRPr lang="ru-RU" sz="1400" b="1" dirty="0">
              <a:cs typeface="Angsana New" panose="02020603050405020304" pitchFamily="18" charset="-34"/>
            </a:endParaRPr>
          </a:p>
          <a:p>
            <a:pPr marL="450850" indent="-450850" algn="just"/>
            <a:endParaRPr lang="ru-RU" sz="1400" dirty="0" smtClean="0">
              <a:latin typeface="Arial Narrow" panose="020B0606020202030204" pitchFamily="34" charset="0"/>
              <a:cs typeface="Angsana New" panose="02020603050405020304" pitchFamily="18" charset="-34"/>
            </a:endParaRPr>
          </a:p>
          <a:p>
            <a:pPr marL="450850" indent="-450850" algn="just"/>
            <a:endParaRPr lang="ru-RU" sz="1400" dirty="0" smtClean="0"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8222352"/>
              </p:ext>
            </p:extLst>
          </p:nvPr>
        </p:nvGraphicFramePr>
        <p:xfrm>
          <a:off x="683568" y="764704"/>
          <a:ext cx="7651212" cy="5307751"/>
        </p:xfrm>
        <a:graphic>
          <a:graphicData uri="http://schemas.openxmlformats.org/drawingml/2006/table">
            <a:tbl>
              <a:tblPr/>
              <a:tblGrid>
                <a:gridCol w="369222"/>
                <a:gridCol w="2583106"/>
                <a:gridCol w="3888432"/>
                <a:gridCol w="810452"/>
              </a:tblGrid>
              <a:tr h="474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N п/п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Наименование критерия, единица измерения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Показатели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Оценка в баллах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1.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Количество граждан, проголосовавших за участие в реализации проекта (процентов от общей численности населенного пункта</a:t>
                      </a: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)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до 10 включительно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свыше 10 до 25 включительно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свыше 25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2.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Стоимость проекта (тысяч рублей)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до 100 включительно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свыше 100 до 1000 включительно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свыше 1000 до 2000 включительно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свыше 2 000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3.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Доля средств из внебюджетных источников, направляемых на реализацию проекта (процентов</a:t>
                      </a: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)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до 10 включительно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свыше 10 до 30 включительно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свыше 30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76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Наличие сельскохозяйственного производства на территории населенного пункта, в котором реализуется проект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производство сельскохозяйственной продукции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3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отсутствие производства сельскохозяйственной продукции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43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5.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Наличие документа (сведений), подтверждающего соответствие видов работ, заявленных в проекте по благоустройству сельских территорий, установленным требованиям</a:t>
                      </a:r>
                      <a:endParaRPr lang="ru-RU" sz="1000" baseline="0" dirty="0" smtClean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(планируется ввести с 2024 года)</a:t>
                      </a:r>
                      <a:endParaRPr lang="ru-RU" sz="1000" i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документ (сведения) о соответствии видов работ, заявленных в проекте по благоустройству сельских территорий, установленным требованиям, имеется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41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документ (сведения) о соответствии видов работ, заявленных в проекте по благоустройству сельских территорий, установленным требованиям, отсутствует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2870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/>
          </a:bodyPr>
          <a:lstStyle/>
          <a:p>
            <a:r>
              <a:rPr lang="ru-RU" sz="1600" spc="-20" dirty="0" smtClean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Распределение </a:t>
            </a:r>
            <a:br>
              <a:rPr lang="ru-RU" sz="1600" spc="-20" dirty="0" smtClean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</a:br>
            <a:r>
              <a:rPr lang="ru-RU" sz="1600" spc="-20" dirty="0" smtClean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субсидий местным бюджетам из областного бюджета</a:t>
            </a:r>
            <a:br>
              <a:rPr lang="ru-RU" sz="1600" spc="-20" dirty="0" smtClean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</a:br>
            <a:r>
              <a:rPr lang="ru-RU" sz="1600" spc="-20" dirty="0" smtClean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на обеспечение комплексного развития сельских территорий                                                                                                                                                                              (реализацию мероприятий по благоустройству сельских территорий), на 2024 год</a:t>
            </a:r>
            <a:endParaRPr lang="ru-RU" sz="1600" dirty="0">
              <a:latin typeface="Arial Narrow" panose="020B060602020203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821850"/>
              </p:ext>
            </p:extLst>
          </p:nvPr>
        </p:nvGraphicFramePr>
        <p:xfrm>
          <a:off x="1619672" y="1484784"/>
          <a:ext cx="6048671" cy="45973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6184"/>
                <a:gridCol w="3227086"/>
                <a:gridCol w="1115117"/>
                <a:gridCol w="1250284"/>
              </a:tblGrid>
              <a:tr h="3600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 smtClean="0">
                          <a:effectLst/>
                          <a:latin typeface="Arial Narrow" panose="020B0606020202030204" pitchFamily="34" charset="0"/>
                        </a:rPr>
                        <a:t>№</a:t>
                      </a:r>
                    </a:p>
                    <a:p>
                      <a:pPr algn="ctr" fontAlgn="t"/>
                      <a:r>
                        <a:rPr lang="ru-RU" sz="1200" u="none" strike="noStrike" dirty="0" smtClean="0">
                          <a:effectLst/>
                          <a:latin typeface="Arial Narrow" panose="020B0606020202030204" pitchFamily="34" charset="0"/>
                        </a:rPr>
                        <a:t>п/п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Наименование муниципального образования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Стоимость проекта, всего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Сумма субсидии</a:t>
                      </a:r>
                      <a:b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</a:b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1.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Кирово-Чепецкий район –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2857,14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2 000,0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в том числе: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1.1.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 err="1">
                          <a:effectLst/>
                          <a:latin typeface="Arial Narrow" panose="020B0606020202030204" pitchFamily="34" charset="0"/>
                        </a:rPr>
                        <a:t>Бурмакинское</a:t>
                      </a:r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 сельское поселение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2 857,15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2 000,0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2.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  <a:latin typeface="Arial Narrow" panose="020B0606020202030204" pitchFamily="34" charset="0"/>
                        </a:rPr>
                        <a:t>Куменский</a:t>
                      </a:r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 район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2 822,71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1 975,9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1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в том числе: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2.1.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  <a:latin typeface="Arial Narrow" panose="020B0606020202030204" pitchFamily="34" charset="0"/>
                        </a:rPr>
                        <a:t>Большеперелазское</a:t>
                      </a:r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 сельское поселение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2 822,71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1 975,9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3.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err="1">
                          <a:effectLst/>
                          <a:latin typeface="Arial Narrow" panose="020B0606020202030204" pitchFamily="34" charset="0"/>
                        </a:rPr>
                        <a:t>Малмыжский</a:t>
                      </a:r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 район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2 630,29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1 841,2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в том числе: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3.1.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Аджимское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2 630,29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1 841,2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4.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  <a:latin typeface="Arial Narrow" panose="020B0606020202030204" pitchFamily="34" charset="0"/>
                        </a:rPr>
                        <a:t>Немский</a:t>
                      </a:r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 муниципальный округ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2 449,00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1 714,3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5.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Слободской район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1 166,57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816,6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в том числе: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5.1.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Шестаковское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1 166,57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816,6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6.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Фаленский муниципальный округ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5 714,29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4 000,0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7.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Шабалинский район 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11 364,43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7 955,1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в том числе: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7.1.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Шабалинский район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8 515,86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5 961,1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7.2.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Новотроицкое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2 848,57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1 994,0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8.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Юрьянский район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2 266,86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1 586,8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в том числе: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8.1.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Подгорцевское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2 266,86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1 586,8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  <a:tr h="18103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31 271,29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Arial Narrow" panose="020B0606020202030204" pitchFamily="34" charset="0"/>
                        </a:rPr>
                        <a:t>21 889,9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052" marR="9052" marT="905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27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rmAutofit/>
          </a:bodyPr>
          <a:lstStyle/>
          <a:p>
            <a:r>
              <a:rPr lang="ru-RU" sz="1600" b="1" spc="-20" dirty="0" smtClean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Перечень проектов по благоустройству сельских территорий к финансированию на 2024 год</a:t>
            </a:r>
            <a:endParaRPr lang="ru-RU" sz="16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289906"/>
              </p:ext>
            </p:extLst>
          </p:nvPr>
        </p:nvGraphicFramePr>
        <p:xfrm>
          <a:off x="395536" y="692696"/>
          <a:ext cx="8424936" cy="559386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48272"/>
                <a:gridCol w="1152128"/>
                <a:gridCol w="864096"/>
                <a:gridCol w="792088"/>
                <a:gridCol w="864096"/>
                <a:gridCol w="1008112"/>
                <a:gridCol w="600507"/>
                <a:gridCol w="695637"/>
              </a:tblGrid>
              <a:tr h="180261"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Наименование проекта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Муниципальный район/городской округ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Населенный пункт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 gridSpan="5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Стоимость проекта (тысяч рублей)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 gridSpan="4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в том числе средства: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5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федерального бюджета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бюджета субъекта Российской Федерации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местного бюджета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внебюджетных источников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44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 anchor="b"/>
                </a:tc>
              </a:tr>
              <a:tr h="33133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Ремонт автомобильной дороги ул. Советская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с.Соловецкое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Шабалинского района Кировской области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Шабалинский район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с.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Соловецкое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2 838,42251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1 967,02680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19,86896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564,84608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286,68067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2931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Организация пешеходных коммуникаций в парке отдыха деревни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Подгорцы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Юрьянского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района Кировской области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Юрьянский район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д.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Подгорцы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2 266,74375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1 570,85342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15,86721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453,32312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226,70000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28803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Капитальный ремонт автодороги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ул.Фестивальная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с.Бурмакино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Кирово-Чепецкого района Кировской области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Кирово-Чепецкий район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с Бурмакино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3 276,78400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1 980,00000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20,00000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916,78400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360,00000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41202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Создание и обустройство спортивной площадки на территории МКОУ ООШ с. Полом Фаленского муниципального округа Кировской области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Фаленский муниципальный округ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с. Полом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3 690,61000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1 980,00000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20,00000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845,30500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845,30500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23605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Ремонт автомобильной дороги ул. Советская с.Архангельское Шабалинского района Кировской области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Шабалинский район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с. Архангельское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2 835,49102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1 964,99528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19,84844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564,26271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286,38459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5266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"Ремонт (оформление) фасадов административного здания, обустройство ограждений прилегающей территории и установка газонных ограждений в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с.Аджим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Малмыжского района Кировской области"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Малмыжский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район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с. Аджим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2 630,19100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1 822,72200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18,41200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300,05700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489,00000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25638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Ремонт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тратуаров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по ул. Школьная от д. 3 до д. 45 д. Леваны Фаленского района Кировской области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Фаленский муниципальный округ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д. Леваны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4 184,06000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1 980,00000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20,00000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1 000,00000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1 184,06000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28803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Ремонт автомобильной дороги ул. Ленина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с.Высокораменское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Шабалинского района Кировской области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Шабалинский район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с.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Высокораменское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2 841,80548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1 969,37120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19,89264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565,51929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287,02235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28803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Ремонт участка  автомобильной дороги  Проезд Почтовый  с. Архангельское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Немский  муниципальный  округ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с. Архангельское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2 449,00000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1 696,86000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17,14000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368,00000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367,00000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Капитальный ремонт проезжей части автомобильной дороги ул. Профсоюзная с. Архангельское Шабалинского района Кировской области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Шабалинский район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с. Архангельское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2 848,44480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1 965,42691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28,48445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826,04899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28,48445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30901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Ремонт автодороги по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ул.Мира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от д.14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д.Парфеновщина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Куменского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района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 err="1">
                          <a:effectLst/>
                          <a:latin typeface="Arial Narrow" panose="020B0606020202030204" pitchFamily="34" charset="0"/>
                        </a:rPr>
                        <a:t>Куменский</a:t>
                      </a:r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 район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д.Парфеновщина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3 039,81000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1 956,10140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19,75860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152,00000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911,95000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  <a:tr h="3972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Капитальный ремонт автомобильной дороги по ул. Строителей в с. Шестаково, Слободского района, Кировской области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Слободской район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Arial Narrow" panose="020B0606020202030204" pitchFamily="34" charset="0"/>
                        </a:rPr>
                        <a:t>с. Шестаково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2 492,60000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808,80029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8,17070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 smtClean="0">
                          <a:effectLst/>
                          <a:latin typeface="Arial Narrow" panose="020B0606020202030204" pitchFamily="34" charset="0"/>
                        </a:rPr>
                        <a:t>1052,42901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Arial Narrow" panose="020B0606020202030204" pitchFamily="34" charset="0"/>
                        </a:rPr>
                        <a:t>623,20000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227" marR="1227" marT="1227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19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1600" b="1" spc="-20" dirty="0" smtClean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Рекомендации по реализации проектов в 2024 году</a:t>
            </a:r>
            <a:endParaRPr lang="ru-RU" sz="1600" b="1" dirty="0">
              <a:latin typeface="Arial Narrow" panose="020B0606020202030204" pitchFamily="34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1. Заключить муниципальные контракты в срок не позднее 01.03.2024</a:t>
            </a:r>
          </a:p>
          <a:p>
            <a:pPr algn="just"/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Утвердить 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план-график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закупок  в срок </a:t>
            </a:r>
            <a:r>
              <a:rPr lang="ru-RU" sz="1400" smtClean="0">
                <a:latin typeface="Arial Narrow" panose="020B0606020202030204" pitchFamily="34" charset="0"/>
                <a:cs typeface="Angsana New" panose="02020603050405020304" pitchFamily="18" charset="-34"/>
              </a:rPr>
              <a:t>до 23.12.2023;</a:t>
            </a:r>
            <a:endParaRPr lang="ru-RU" sz="1400" dirty="0" smtClean="0">
              <a:latin typeface="Arial Narrow" panose="020B0606020202030204" pitchFamily="34" charset="0"/>
              <a:cs typeface="Angsana New" panose="02020603050405020304" pitchFamily="18" charset="-34"/>
            </a:endParaRPr>
          </a:p>
          <a:p>
            <a:pPr algn="just"/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Разместить 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извещение о закупке в Единой информационной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системе в  срок до </a:t>
            </a:r>
            <a:r>
              <a:rPr lang="ru-RU" sz="1400" dirty="0" smtClean="0"/>
              <a:t>16.01.2024;</a:t>
            </a:r>
          </a:p>
          <a:p>
            <a:pPr algn="just"/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Определить подрядчика в срок до </a:t>
            </a:r>
            <a:r>
              <a:rPr lang="ru-RU" sz="1400" dirty="0" smtClean="0"/>
              <a:t>17.02.2024;</a:t>
            </a:r>
          </a:p>
          <a:p>
            <a:pPr algn="just"/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Заключить 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муниципальный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контракт</a:t>
            </a:r>
            <a:r>
              <a:rPr lang="ru-RU" sz="1400" dirty="0">
                <a:latin typeface="Arial Narrow" panose="020B0606020202030204" pitchFamily="34" charset="0"/>
                <a:cs typeface="Angsana New" panose="02020603050405020304" pitchFamily="18" charset="-34"/>
              </a:rPr>
              <a:t> в срок </a:t>
            </a: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28.02.2024. </a:t>
            </a:r>
          </a:p>
          <a:p>
            <a:pPr marL="0" indent="361950" algn="just">
              <a:buNone/>
            </a:pP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В муниципальном контракте необходимо предусмотреть срок окончания работ не позднее 01.09.2024. При составлении технического задания к муниципальному контракту руководствоваться методическими рекомендациями Министерства сельского хозяйства Российской Федерации по формированию и проведению конкурного отбора общественно значимых проектов по благоустройству сельских территорий, утвержденных Министром сельского хозяйства Российской Федерации от 11.02.2022 № ДП-885, в части соблюдения норм и качества реализации проектов. </a:t>
            </a:r>
          </a:p>
          <a:p>
            <a:pPr marL="0" indent="0" algn="just">
              <a:buNone/>
            </a:pP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2. Обеспечить привлечение средств внебюджетных источников в доле, предусмотренной заявочной документацией.</a:t>
            </a:r>
          </a:p>
          <a:p>
            <a:pPr marL="0" indent="0" algn="just">
              <a:buNone/>
            </a:pPr>
            <a:r>
              <a:rPr lang="ru-RU" sz="1400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3. Обеспечить соблюдение условий предоставления субсидий при формировании бюджетной заявки на перечисление средств субсидий.</a:t>
            </a:r>
          </a:p>
        </p:txBody>
      </p:sp>
    </p:spTree>
    <p:extLst>
      <p:ext uri="{BB962C8B-B14F-4D97-AF65-F5344CB8AC3E}">
        <p14:creationId xmlns:p14="http://schemas.microsoft.com/office/powerpoint/2010/main" val="187949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1600" b="1" spc="-20" dirty="0">
                <a:solidFill>
                  <a:prstClr val="black"/>
                </a:solidFill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Итоги реализации мероприятия в 2023 году</a:t>
            </a:r>
            <a:endParaRPr lang="ru-RU" sz="16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957442"/>
              </p:ext>
            </p:extLst>
          </p:nvPr>
        </p:nvGraphicFramePr>
        <p:xfrm>
          <a:off x="755576" y="908720"/>
          <a:ext cx="7734301" cy="5284470"/>
        </p:xfrm>
        <a:graphic>
          <a:graphicData uri="http://schemas.openxmlformats.org/drawingml/2006/table">
            <a:tbl>
              <a:tblPr/>
              <a:tblGrid>
                <a:gridCol w="784823"/>
                <a:gridCol w="825962"/>
                <a:gridCol w="712037"/>
                <a:gridCol w="825962"/>
                <a:gridCol w="712037"/>
                <a:gridCol w="712037"/>
                <a:gridCol w="712037"/>
                <a:gridCol w="825962"/>
                <a:gridCol w="712037"/>
                <a:gridCol w="911407"/>
              </a:tblGrid>
              <a:tr h="34004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Источники финансирования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Ремонт дороги по улице Мира с.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Плелое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Сунского района Кировской области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Ремонт улично-дорожной сети в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с.Фатеево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ул.Советская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от дома № 9 до дома № 16  автомобильной дороги Починок-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Фатеево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Раиха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Ремонт участка автомобильной дороги улицы Новая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п.Вичевщина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Куменского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района Кировской области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Создание спортивной площадки в с. Новотроицкое Шабалинского района Кировской области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Ремонт памятника павшим воинам в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ВОв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с. Архангельское Шабалинского района Кировской области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Создание спортивной площадки в с.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Высокораменское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Шабалинского района Кировской области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Капитальный ремонт проезжей части дороги ул. Кирова с.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Высокораменское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Шабалинского района Кировской области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Создание тротуара на территории МБОУ СОШ с.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Гордино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Афанасьевского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1 244,77950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914,39944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4 338,70811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539,09850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510,00000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695,57070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2 550,61580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593,17800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11 386,35005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Федеральный бюджет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862,62946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633,67403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1 890,86956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373,59275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353,42762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482,02656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1 767,56233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411,07435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6 774,85666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Областной бюджет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8,72054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6,40597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19,11527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3,77674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3,57289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4,87293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17,86873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4,15565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68,48872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Местный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бюджет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157,42950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129,31944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240,01517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150,92901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142,79949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194,75980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714,17242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142,35800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1 871,78283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Внебюджетные источники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216,00000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145,00000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2 188,70811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10,80000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10,20000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13,91141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51,01232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35,59000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2 671,22184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17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1517</Words>
  <Application>Microsoft Office PowerPoint</Application>
  <PresentationFormat>Экран (4:3)</PresentationFormat>
  <Paragraphs>342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Реализация мероприятия по благоустройству сельских территорий. Итоги рассмотрения заявочной документации, предоставленной органами местного самоуправления. Итоги реализации мероприятия в 2023 году.</vt:lpstr>
      <vt:lpstr>Итоги рассмотрения заявочной документации, предоставленной органами местного самоуправления</vt:lpstr>
      <vt:lpstr>Итоги рассмотрения заявочной документации, предоставленной органами местного самоуправления</vt:lpstr>
      <vt:lpstr>Критерии оценки проектов по благоустройству сельских территорий</vt:lpstr>
      <vt:lpstr>Распределение  субсидий местным бюджетам из областного бюджета на обеспечение комплексного развития сельских территорий                                                                                                                                                                              (реализацию мероприятий по благоустройству сельских территорий), на 2024 год</vt:lpstr>
      <vt:lpstr>Перечень проектов по благоустройству сельских территорий к финансированию на 2024 год</vt:lpstr>
      <vt:lpstr>Рекомендации по реализации проектов в 2024 году</vt:lpstr>
      <vt:lpstr>Итоги реализации мероприятия в 2023 году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проведении конкурсного отбора проектов по благоустройству сельских территорий для предоставления субсидий местным бюджетам из областного бюджета на реализацию мероприятий по благоустройству сельских территорий на 2024 год</dc:title>
  <dc:creator>Admin</dc:creator>
  <cp:lastModifiedBy>Admin</cp:lastModifiedBy>
  <cp:revision>75</cp:revision>
  <cp:lastPrinted>2023-11-27T07:03:59Z</cp:lastPrinted>
  <dcterms:created xsi:type="dcterms:W3CDTF">2023-10-27T04:54:39Z</dcterms:created>
  <dcterms:modified xsi:type="dcterms:W3CDTF">2023-11-28T05:13:00Z</dcterms:modified>
</cp:coreProperties>
</file>