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93" r:id="rId3"/>
    <p:sldId id="296" r:id="rId4"/>
    <p:sldId id="270" r:id="rId5"/>
    <p:sldId id="281" r:id="rId6"/>
    <p:sldId id="283" r:id="rId7"/>
    <p:sldId id="301" r:id="rId8"/>
    <p:sldId id="285" r:id="rId9"/>
    <p:sldId id="287" r:id="rId10"/>
    <p:sldId id="289" r:id="rId11"/>
    <p:sldId id="297" r:id="rId12"/>
    <p:sldId id="291" r:id="rId13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92" autoAdjust="0"/>
    <p:restoredTop sz="89486" autoAdjust="0"/>
  </p:normalViewPr>
  <p:slideViewPr>
    <p:cSldViewPr>
      <p:cViewPr>
        <p:scale>
          <a:sx n="100" d="100"/>
          <a:sy n="100" d="100"/>
        </p:scale>
        <p:origin x="-1944" y="-1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6411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4" y="1"/>
            <a:ext cx="2945659" cy="496411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F8A8D172-51E0-4C0F-BD53-9A8EFC8CD3F6}" type="datetimeFigureOut">
              <a:rPr lang="ru-RU" smtClean="0"/>
              <a:t>27.11.2023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30091"/>
            <a:ext cx="2945659" cy="496411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4" y="9430091"/>
            <a:ext cx="2945659" cy="496411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E7519F12-5FB2-4E2C-98AB-E25CEE86F06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636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E24A1-4AF7-4E5B-861C-BDA12D948F30}" type="datetimeFigureOut">
              <a:rPr lang="ru-RU" smtClean="0"/>
              <a:t>27.11.2023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19660-DE8C-40F3-8342-DAC26128810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1111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E24A1-4AF7-4E5B-861C-BDA12D948F30}" type="datetimeFigureOut">
              <a:rPr lang="ru-RU" smtClean="0"/>
              <a:t>27.11.2023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19660-DE8C-40F3-8342-DAC26128810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06375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E24A1-4AF7-4E5B-861C-BDA12D948F30}" type="datetimeFigureOut">
              <a:rPr lang="ru-RU" smtClean="0"/>
              <a:t>27.11.2023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19660-DE8C-40F3-8342-DAC26128810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157530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E24A1-4AF7-4E5B-861C-BDA12D948F30}" type="datetimeFigureOut">
              <a:rPr lang="ru-RU" smtClean="0"/>
              <a:t>27.11.2023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19660-DE8C-40F3-8342-DAC26128810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27161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E24A1-4AF7-4E5B-861C-BDA12D948F30}" type="datetimeFigureOut">
              <a:rPr lang="ru-RU" smtClean="0"/>
              <a:t>27.11.2023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19660-DE8C-40F3-8342-DAC26128810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32363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E24A1-4AF7-4E5B-861C-BDA12D948F30}" type="datetimeFigureOut">
              <a:rPr lang="ru-RU" smtClean="0"/>
              <a:t>27.11.2023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19660-DE8C-40F3-8342-DAC26128810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23815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E24A1-4AF7-4E5B-861C-BDA12D948F30}" type="datetimeFigureOut">
              <a:rPr lang="ru-RU" smtClean="0"/>
              <a:t>27.11.2023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19660-DE8C-40F3-8342-DAC26128810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43913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E24A1-4AF7-4E5B-861C-BDA12D948F30}" type="datetimeFigureOut">
              <a:rPr lang="ru-RU" smtClean="0"/>
              <a:t>27.11.2023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19660-DE8C-40F3-8342-DAC26128810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230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E24A1-4AF7-4E5B-861C-BDA12D948F30}" type="datetimeFigureOut">
              <a:rPr lang="ru-RU" smtClean="0"/>
              <a:t>27.11.2023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19660-DE8C-40F3-8342-DAC26128810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89358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E24A1-4AF7-4E5B-861C-BDA12D948F30}" type="datetimeFigureOut">
              <a:rPr lang="ru-RU" smtClean="0"/>
              <a:t>27.11.2023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19660-DE8C-40F3-8342-DAC26128810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26324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E24A1-4AF7-4E5B-861C-BDA12D948F30}" type="datetimeFigureOut">
              <a:rPr lang="ru-RU" smtClean="0"/>
              <a:t>27.11.2023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19660-DE8C-40F3-8342-DAC26128810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963225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9E24A1-4AF7-4E5B-861C-BDA12D948F30}" type="datetimeFigureOut">
              <a:rPr lang="ru-RU" smtClean="0"/>
              <a:t>27.11.2023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519660-DE8C-40F3-8342-DAC26128810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871571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908720"/>
            <a:ext cx="7821064" cy="2704946"/>
          </a:xfrm>
          <a:solidFill>
            <a:schemeClr val="accent5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Меры государственной поддержки строительства (приобретения) жилых помещений в рамках государственной программы Российской Федерации «Комплексное развитие сельских территорий»</a:t>
            </a:r>
            <a:br>
              <a:rPr lang="ru-RU" sz="2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(найм)</a:t>
            </a:r>
            <a:endParaRPr lang="ru-RU" sz="28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23267"/>
            <a:ext cx="7893072" cy="54143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</p:spPr>
      </p:pic>
      <p:sp>
        <p:nvSpPr>
          <p:cNvPr id="13" name="Прямоугольник 12"/>
          <p:cNvSpPr/>
          <p:nvPr/>
        </p:nvSpPr>
        <p:spPr>
          <a:xfrm>
            <a:off x="4003253" y="3429000"/>
            <a:ext cx="184731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endParaRPr lang="ru-RU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3669315"/>
            <a:ext cx="3096343" cy="2561366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/>
        </p:spPr>
      </p:pic>
      <p:sp>
        <p:nvSpPr>
          <p:cNvPr id="10" name="Прямоугольник 9"/>
          <p:cNvSpPr/>
          <p:nvPr/>
        </p:nvSpPr>
        <p:spPr>
          <a:xfrm>
            <a:off x="4381920" y="6165304"/>
            <a:ext cx="10282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2023 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год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0547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ШАГ 10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>
              <a:buNone/>
            </a:pPr>
            <a:endParaRPr lang="ru-RU" sz="18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5541283"/>
              </p:ext>
            </p:extLst>
          </p:nvPr>
        </p:nvGraphicFramePr>
        <p:xfrm>
          <a:off x="611560" y="1195576"/>
          <a:ext cx="7787208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6304"/>
                <a:gridCol w="5050904"/>
              </a:tblGrid>
              <a:tr h="145192">
                <a:tc>
                  <a:txBody>
                    <a:bodyPr/>
                    <a:lstStyle/>
                    <a:p>
                      <a:pPr algn="ctr"/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b="1" i="0" u="none" strike="noStrike" kern="1200" baseline="0" dirty="0">
                        <a:solidFill>
                          <a:schemeClr val="lt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204098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b="1" dirty="0" smtClean="0">
                        <a:solidFill>
                          <a:srgbClr val="7030A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Муниципальное образование</a:t>
                      </a:r>
                      <a:endParaRPr lang="ru-RU" sz="2800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800" b="0" dirty="0" smtClean="0">
                        <a:solidFill>
                          <a:srgbClr val="7030A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800" b="0" dirty="0" smtClean="0">
                        <a:solidFill>
                          <a:srgbClr val="7030A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0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0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Оформляет в собственность жилое помещение и (или) оформляет долевую собственность с работодателем.</a:t>
                      </a:r>
                      <a:endParaRPr lang="ru-RU" sz="2000" b="0" i="0" u="none" strike="noStrike" kern="1200" baseline="0" dirty="0" smtClean="0">
                        <a:solidFill>
                          <a:srgbClr val="7030A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0" i="0" u="none" strike="noStrike" kern="1200" baseline="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4625420"/>
              </p:ext>
            </p:extLst>
          </p:nvPr>
        </p:nvGraphicFramePr>
        <p:xfrm>
          <a:off x="683568" y="4725144"/>
          <a:ext cx="7704856" cy="12961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6304"/>
                <a:gridCol w="4968552"/>
              </a:tblGrid>
              <a:tr h="129614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Гражданин</a:t>
                      </a:r>
                      <a:endParaRPr lang="ru-RU" sz="2400" b="1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0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Заключение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0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договора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0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социального найма.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</a:t>
                      </a:r>
                      <a:endParaRPr lang="ru-RU" sz="2000" b="0" i="0" u="none" strike="noStrike" kern="1200" baseline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1" y="3645024"/>
            <a:ext cx="1440160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58360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BC95AC4-F379-78E2-9C03-3631B1D435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568" y="260648"/>
            <a:ext cx="8013576" cy="1143000"/>
          </a:xfrm>
          <a:solidFill>
            <a:schemeClr val="accent5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</a:t>
            </a:r>
            <a:r>
              <a:rPr lang="ru-RU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нормативные правовые </a:t>
            </a:r>
            <a:r>
              <a:rPr lang="ru-RU" sz="2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акты.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DA9FFAB-932B-85E0-B523-D5A1682CA0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3568" y="1196752"/>
            <a:ext cx="7992888" cy="5040560"/>
          </a:xfrm>
          <a:solidFill>
            <a:schemeClr val="accent3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-324000" algn="just">
              <a:buAutoNum type="arabicPeriod"/>
            </a:pP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Приложениями №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Правилам предоставления и распределения субсидий из федерального бюджета бюджетам субъектам субъектов Российской Федерации на развитие жилищного строительства на сельских территориях и повышение уровня благоустройства домовладений, являющимся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приложением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 3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государственной программе Российской Федерации «Комплексное развитие сельских территорий», утвержденной постановлением Правительства Российской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Федерации</a:t>
            </a:r>
            <a:r>
              <a:rPr lang="ru-RU" sz="1400" dirty="0"/>
              <a:t> </a:t>
            </a:r>
            <a:r>
              <a:rPr lang="ru-RU" sz="1400" dirty="0" smtClean="0"/>
              <a:t>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 31.05.2019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696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-324000" algn="just">
              <a:buAutoNum type="arabicPeriod"/>
            </a:pPr>
            <a:r>
              <a:rPr lang="ru-RU" sz="1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1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аспоряжением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министерства сельского хозяйства и продовольствия Кировской области от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12.01.2023 № 2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«О стоимости одного квадратного метра общей площади жилья на сельских территориях Кировской области на 2023 год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(в редакции распоряжения от 27.09.2023 № 88).</a:t>
            </a:r>
          </a:p>
          <a:p>
            <a:pPr marL="0" indent="-324000" algn="just">
              <a:buNone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3.   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формирования, утверждения и изменения списков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участников </a:t>
            </a:r>
            <a:r>
              <a:rPr lang="ru-RU" sz="1400" b="1" dirty="0">
                <a:latin typeface="Times New Roman"/>
                <a:ea typeface="Times New Roman"/>
              </a:rPr>
              <a:t>мероприятий </a:t>
            </a:r>
            <a:r>
              <a:rPr lang="ru-RU" sz="1400" dirty="0">
                <a:latin typeface="Times New Roman"/>
                <a:ea typeface="Times New Roman"/>
              </a:rPr>
              <a:t>по </a:t>
            </a:r>
            <a:endParaRPr lang="ru-RU" sz="1400" dirty="0" smtClean="0">
              <a:latin typeface="Times New Roman"/>
              <a:ea typeface="Times New Roman"/>
            </a:endParaRPr>
          </a:p>
          <a:p>
            <a:pPr marL="0" indent="-324000" algn="just">
              <a:buNone/>
            </a:pPr>
            <a:r>
              <a:rPr lang="ru-RU" sz="1400" dirty="0" smtClean="0">
                <a:latin typeface="Times New Roman"/>
                <a:ea typeface="Times New Roman"/>
              </a:rPr>
              <a:t>        строительству</a:t>
            </a:r>
            <a:r>
              <a:rPr lang="ru-RU" sz="1400" dirty="0">
                <a:latin typeface="Times New Roman"/>
                <a:ea typeface="Times New Roman"/>
              </a:rPr>
              <a:t> (приобретению) жилого помещения (жилого дома) на сельских </a:t>
            </a:r>
            <a:r>
              <a:rPr lang="ru-RU" sz="1400" dirty="0" smtClean="0">
                <a:latin typeface="Times New Roman"/>
                <a:ea typeface="Times New Roman"/>
              </a:rPr>
              <a:t>территориях,</a:t>
            </a:r>
            <a:endParaRPr lang="ru-RU" sz="1400" dirty="0">
              <a:latin typeface="Times New Roman"/>
              <a:ea typeface="Times New Roman"/>
            </a:endParaRPr>
          </a:p>
          <a:p>
            <a:pPr marL="0" indent="-324000" algn="just">
              <a:buNone/>
            </a:pPr>
            <a:r>
              <a:rPr lang="ru-RU" sz="1400" dirty="0">
                <a:latin typeface="Times New Roman"/>
                <a:ea typeface="Times New Roman"/>
              </a:rPr>
              <a:t> </a:t>
            </a:r>
            <a:r>
              <a:rPr lang="ru-RU" sz="1400" dirty="0" smtClean="0">
                <a:latin typeface="Times New Roman"/>
                <a:ea typeface="Times New Roman"/>
              </a:rPr>
              <a:t>       предоставляемого </a:t>
            </a:r>
            <a:r>
              <a:rPr lang="ru-RU" sz="1400" dirty="0">
                <a:latin typeface="Times New Roman"/>
                <a:ea typeface="Times New Roman"/>
              </a:rPr>
              <a:t>гражданам по договору найма жилого помещения, утвержден </a:t>
            </a:r>
            <a:r>
              <a:rPr lang="ru-RU" sz="1400" b="1" dirty="0">
                <a:latin typeface="Times New Roman"/>
                <a:ea typeface="Times New Roman"/>
              </a:rPr>
              <a:t>распоряжением</a:t>
            </a:r>
            <a:r>
              <a:rPr lang="ru-RU" sz="1400" dirty="0">
                <a:latin typeface="Times New Roman"/>
                <a:ea typeface="Times New Roman"/>
              </a:rPr>
              <a:t> </a:t>
            </a:r>
            <a:endParaRPr lang="ru-RU" sz="1400" dirty="0" smtClean="0">
              <a:latin typeface="Times New Roman"/>
              <a:ea typeface="Times New Roman"/>
            </a:endParaRPr>
          </a:p>
          <a:p>
            <a:pPr marL="0" indent="-324000" algn="just">
              <a:buNone/>
            </a:pPr>
            <a:r>
              <a:rPr lang="ru-RU" sz="1400" dirty="0" smtClean="0">
                <a:latin typeface="Times New Roman"/>
                <a:ea typeface="Times New Roman"/>
              </a:rPr>
              <a:t>        министерства сельского </a:t>
            </a:r>
            <a:r>
              <a:rPr lang="ru-RU" sz="1400" dirty="0">
                <a:latin typeface="Times New Roman"/>
                <a:ea typeface="Times New Roman"/>
              </a:rPr>
              <a:t>хозяйства и продовольствия Кировской области </a:t>
            </a:r>
            <a:r>
              <a:rPr lang="ru-RU" sz="1600" b="1" dirty="0">
                <a:solidFill>
                  <a:srgbClr val="7030A0"/>
                </a:solidFill>
                <a:latin typeface="Times New Roman"/>
                <a:ea typeface="Times New Roman"/>
              </a:rPr>
              <a:t>от 18.10.2023 № </a:t>
            </a:r>
            <a:r>
              <a:rPr lang="ru-RU" sz="1600" b="1" dirty="0" smtClean="0">
                <a:solidFill>
                  <a:srgbClr val="7030A0"/>
                </a:solidFill>
                <a:latin typeface="Times New Roman"/>
                <a:ea typeface="Times New Roman"/>
              </a:rPr>
              <a:t>90.</a:t>
            </a:r>
            <a:endParaRPr lang="ru-RU" sz="16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-324000" algn="just">
              <a:buNone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4.   «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агропромышленного комплекса», утвержденной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постановлением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Правительства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-324000" algn="just"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Кировской области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23.12.2019 № 690-П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редакции постановления Правительства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-324000" algn="just"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Кировской  области 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 23.09.2023 № 508-П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      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060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>
              <a:buNone/>
            </a:pPr>
            <a:endParaRPr lang="ru-RU" sz="18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0138988"/>
              </p:ext>
            </p:extLst>
          </p:nvPr>
        </p:nvGraphicFramePr>
        <p:xfrm>
          <a:off x="611560" y="620689"/>
          <a:ext cx="7787208" cy="23762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/>
                <a:gridCol w="7571184"/>
              </a:tblGrid>
              <a:tr h="340834">
                <a:tc>
                  <a:txBody>
                    <a:bodyPr/>
                    <a:lstStyle/>
                    <a:p>
                      <a:pPr algn="ctr"/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b="1" i="0" u="none" strike="noStrike" kern="1200" baseline="0" dirty="0">
                        <a:solidFill>
                          <a:schemeClr val="lt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203543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800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800" b="0" dirty="0" smtClean="0">
                        <a:solidFill>
                          <a:srgbClr val="7030A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800" b="0" dirty="0" smtClean="0">
                        <a:solidFill>
                          <a:srgbClr val="7030A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b="0" dirty="0">
                        <a:solidFill>
                          <a:srgbClr val="7030A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</a:t>
                      </a:r>
                      <a:endParaRPr lang="ru-RU" sz="1800" b="0" i="0" u="none" strike="noStrike" kern="1200" baseline="0" dirty="0" smtClean="0">
                        <a:solidFill>
                          <a:srgbClr val="7030A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i="0" u="none" strike="noStrike" kern="1200" baseline="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ru-RU" sz="5400" b="1" i="1" u="none" strike="noStrike" kern="1200" cap="none" spc="0" normalizeH="0" baseline="0" noProof="0" dirty="0" smtClean="0">
                          <a:ln w="31550" cmpd="sng">
                            <a:gradFill>
                              <a:gsLst>
                                <a:gs pos="25000">
                                  <a:srgbClr val="4F81BD">
                                    <a:shade val="25000"/>
                                    <a:satMod val="190000"/>
                                  </a:srgbClr>
                                </a:gs>
                                <a:gs pos="80000">
                                  <a:srgbClr val="4F81BD">
                                    <a:tint val="75000"/>
                                    <a:satMod val="190000"/>
                                  </a:srgbClr>
                                </a:gs>
                              </a:gsLst>
                              <a:lin ang="5400000"/>
                            </a:gradFill>
                            <a:prstDash val="solid"/>
                          </a:ln>
                          <a:solidFill>
                            <a:srgbClr val="4F81BD">
                              <a:lumMod val="50000"/>
                            </a:srgbClr>
                          </a:solidFill>
                          <a:effectLst>
                            <a:outerShdw blurRad="41275" dist="12700" dir="120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Спасибо за внимание!</a:t>
                      </a:r>
                      <a:endParaRPr kumimoji="0" lang="ru-RU" sz="5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1" i="0" u="none" strike="noStrike" kern="1200" baseline="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3140968"/>
            <a:ext cx="5110387" cy="33728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37049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Право </a:t>
            </a: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 обеспечение жильем по договорам найма жилого </a:t>
            </a: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помещения имею следующие категории граждан</a:t>
            </a: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работа по трудовому договору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течение не менее 1 года</a:t>
            </a:r>
          </a:p>
          <a:p>
            <a:pPr marL="0" indent="0">
              <a:buNone/>
            </a:pPr>
            <a:endParaRPr lang="ru-RU" sz="1800" dirty="0" smtClean="0"/>
          </a:p>
          <a:p>
            <a:pPr marL="0" indent="0">
              <a:buNone/>
            </a:pPr>
            <a:endParaRPr lang="ru-RU" sz="1800" dirty="0"/>
          </a:p>
          <a:p>
            <a:pPr marL="0" indent="0">
              <a:buNone/>
            </a:pPr>
            <a:endParaRPr lang="ru-RU" sz="1800" dirty="0" smtClean="0"/>
          </a:p>
          <a:p>
            <a:pPr marL="0" indent="0">
              <a:buNone/>
            </a:pPr>
            <a:endParaRPr lang="ru-RU" sz="1800" dirty="0" smtClean="0"/>
          </a:p>
          <a:p>
            <a:pPr marL="0" indent="0">
              <a:buNone/>
            </a:pPr>
            <a:endParaRPr lang="ru-RU" sz="1800" dirty="0" smtClean="0"/>
          </a:p>
          <a:p>
            <a:pPr marL="0" indent="0">
              <a:buNone/>
            </a:pPr>
            <a:endParaRPr lang="ru-RU" sz="1800" dirty="0"/>
          </a:p>
          <a:p>
            <a:pPr marL="0" indent="0">
              <a:buNone/>
            </a:pPr>
            <a:endParaRPr lang="ru-RU" sz="1800" dirty="0" smtClean="0"/>
          </a:p>
          <a:p>
            <a:pPr marL="0" indent="0">
              <a:buNone/>
            </a:pPr>
            <a:endParaRPr lang="ru-RU" sz="1800" dirty="0"/>
          </a:p>
          <a:p>
            <a:pPr marL="0" indent="0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признание нуждающимся 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улучшении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жилищных условий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800" u="sng" dirty="0"/>
              <a:t>статьи 51 Жилищного Кодекса </a:t>
            </a:r>
            <a:r>
              <a:rPr lang="ru-RU" sz="1800" u="sng" dirty="0" smtClean="0"/>
              <a:t>РФ)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8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75856" y="2528899"/>
            <a:ext cx="2749277" cy="2585323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sz="2400" b="1" dirty="0" smtClean="0">
                <a:latin typeface="Times New Roman" pitchFamily="18" charset="0"/>
                <a:cs typeface="Times New Roman" panose="02020603050405020304" pitchFamily="18" charset="0"/>
              </a:rPr>
              <a:t>Гражданин, постоянно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проживающий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сельских территориях</a:t>
            </a:r>
          </a:p>
          <a:p>
            <a:pPr lvl="0" algn="ctr">
              <a:defRPr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025133" y="1621249"/>
            <a:ext cx="309634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регистрацией в установленном порядке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месту жительства</a:t>
            </a:r>
          </a:p>
        </p:txBody>
      </p:sp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996952"/>
            <a:ext cx="1944216" cy="1372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6156176" y="3693225"/>
            <a:ext cx="25922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8959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Право на обеспечение жильем по договорам найма жилого </a:t>
            </a: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помещения имею следующие категории граждан</a:t>
            </a: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работа по трудовому договору 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сельских территориях</a:t>
            </a:r>
          </a:p>
          <a:p>
            <a:pPr marL="0" indent="0">
              <a:buNone/>
            </a:pPr>
            <a:endParaRPr lang="ru-RU" sz="1800" dirty="0"/>
          </a:p>
          <a:p>
            <a:pPr marL="0" indent="0">
              <a:buNone/>
            </a:pPr>
            <a:endParaRPr lang="ru-RU" sz="1800" dirty="0"/>
          </a:p>
          <a:p>
            <a:pPr marL="0" indent="0">
              <a:buNone/>
            </a:pPr>
            <a:endParaRPr lang="ru-RU" sz="1800" dirty="0" smtClean="0"/>
          </a:p>
          <a:p>
            <a:pPr marL="0" indent="0">
              <a:buNone/>
            </a:pPr>
            <a:endParaRPr lang="ru-RU" sz="1800" dirty="0"/>
          </a:p>
          <a:p>
            <a:pPr marL="0" indent="0">
              <a:buNone/>
            </a:pPr>
            <a:endParaRPr lang="ru-RU" sz="1800" dirty="0" smtClean="0"/>
          </a:p>
          <a:p>
            <a:pPr marL="0" indent="0">
              <a:buNone/>
            </a:pPr>
            <a:endParaRPr lang="ru-RU" sz="1800" dirty="0"/>
          </a:p>
          <a:p>
            <a:pPr marL="0" indent="0">
              <a:buNone/>
            </a:pPr>
            <a:endParaRPr lang="ru-RU" sz="1800" dirty="0" smtClean="0"/>
          </a:p>
          <a:p>
            <a:pPr marL="0" indent="0">
              <a:buNone/>
            </a:pPr>
            <a:endParaRPr lang="ru-RU" sz="1800" dirty="0"/>
          </a:p>
          <a:p>
            <a:pPr marL="0" indent="0">
              <a:buNone/>
            </a:pPr>
            <a:endParaRPr lang="ru-RU" sz="1800" dirty="0" smtClean="0"/>
          </a:p>
          <a:p>
            <a:pPr marL="0" indent="0">
              <a:buNone/>
            </a:pPr>
            <a:endParaRPr lang="ru-RU" sz="1800" dirty="0"/>
          </a:p>
          <a:p>
            <a:pPr marL="0" indent="0">
              <a:buNone/>
            </a:pPr>
            <a:endParaRPr lang="ru-RU" sz="1800" dirty="0" smtClean="0"/>
          </a:p>
          <a:p>
            <a:pPr marL="0" indent="0">
              <a:buNone/>
            </a:pPr>
            <a:endParaRPr lang="ru-RU" sz="1800" dirty="0"/>
          </a:p>
          <a:p>
            <a:pPr marL="0" indent="0">
              <a:buNone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переезд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на сельские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территории</a:t>
            </a:r>
          </a:p>
          <a:p>
            <a:pPr marL="0" indent="0">
              <a:buNone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з другого муниципального образования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800" dirty="0"/>
          </a:p>
          <a:p>
            <a:pPr marL="0" indent="0">
              <a:buNone/>
            </a:pPr>
            <a:endParaRPr lang="ru-RU" sz="18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843808" y="2219791"/>
            <a:ext cx="2761828" cy="2985433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sz="2000" b="1" dirty="0" smtClean="0"/>
          </a:p>
          <a:p>
            <a:pPr algn="ctr"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Гражданин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, изъявивший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желание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постоянно проживать </a:t>
            </a:r>
          </a:p>
          <a:p>
            <a:pPr algn="ctr"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сельских территориях</a:t>
            </a:r>
          </a:p>
          <a:p>
            <a:pPr algn="ctr">
              <a:defRPr/>
            </a:pPr>
            <a:endParaRPr lang="ru-RU" sz="2400" b="1" dirty="0"/>
          </a:p>
          <a:p>
            <a:pPr lvl="0" algn="ctr">
              <a:defRPr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24128" y="1556793"/>
            <a:ext cx="309634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проживание на сельских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территориях, куда гражданин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изъявил желание переехать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195081" y="5230723"/>
            <a:ext cx="3600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регистрация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 месту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пребывания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724128" y="3693225"/>
            <a:ext cx="30243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отсутствие в собственности жилого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помещения, куда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гражданин изъявил желание переехать</a:t>
            </a:r>
          </a:p>
        </p:txBody>
      </p:sp>
    </p:spTree>
    <p:extLst>
      <p:ext uri="{BB962C8B-B14F-4D97-AF65-F5344CB8AC3E}">
        <p14:creationId xmlns:p14="http://schemas.microsoft.com/office/powerpoint/2010/main" val="1100642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ШАГ 1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>
              <a:buNone/>
            </a:pPr>
            <a:endParaRPr lang="ru-RU" sz="18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4414481"/>
              </p:ext>
            </p:extLst>
          </p:nvPr>
        </p:nvGraphicFramePr>
        <p:xfrm>
          <a:off x="683568" y="1268760"/>
          <a:ext cx="7787208" cy="1701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24336"/>
                <a:gridCol w="4762872"/>
              </a:tblGrid>
              <a:tr h="144016">
                <a:tc>
                  <a:txBody>
                    <a:bodyPr/>
                    <a:lstStyle/>
                    <a:p>
                      <a:pPr algn="ctr"/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b="1" i="0" u="none" strike="noStrike" kern="1200" baseline="0" dirty="0">
                        <a:solidFill>
                          <a:schemeClr val="lt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136588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800" b="1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Гражданин</a:t>
                      </a:r>
                      <a:endParaRPr lang="ru-RU" sz="2800" b="1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sz="1600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</a:t>
                      </a:r>
                      <a:r>
                        <a:rPr lang="ru-RU" sz="2000" b="0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Обращение в муниципальное образование с целью улучшения жилищных условий, написание заявления и формирование пакета документов.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3995937" y="3244334"/>
            <a:ext cx="14401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ШАГ 2 </a:t>
            </a:r>
            <a:endParaRPr lang="ru-RU" sz="2800" dirty="0"/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5203394"/>
              </p:ext>
            </p:extLst>
          </p:nvPr>
        </p:nvGraphicFramePr>
        <p:xfrm>
          <a:off x="755576" y="4221088"/>
          <a:ext cx="7776864" cy="14378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3588"/>
                <a:gridCol w="4843276"/>
              </a:tblGrid>
              <a:tr h="143788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Муниципальное</a:t>
                      </a:r>
                      <a:r>
                        <a:rPr lang="ru-RU" sz="2800" b="1" baseline="0" dirty="0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образование</a:t>
                      </a:r>
                      <a:endParaRPr lang="ru-RU" sz="2800" b="1" dirty="0">
                        <a:solidFill>
                          <a:srgbClr val="7030A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sz="16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</a:t>
                      </a:r>
                      <a:r>
                        <a:rPr lang="ru-RU" sz="2000" b="0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Рассмотрение заявления, представленного пакета документов и проверка  на соответствие требованиям.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30461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ШАГ 3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>
              <a:buNone/>
            </a:pPr>
            <a:endParaRPr lang="ru-RU" sz="18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4877911"/>
              </p:ext>
            </p:extLst>
          </p:nvPr>
        </p:nvGraphicFramePr>
        <p:xfrm>
          <a:off x="683568" y="996320"/>
          <a:ext cx="7787208" cy="2072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24336"/>
                <a:gridCol w="4762872"/>
              </a:tblGrid>
              <a:tr h="144016">
                <a:tc>
                  <a:txBody>
                    <a:bodyPr/>
                    <a:lstStyle/>
                    <a:p>
                      <a:pPr algn="ctr"/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b="1" i="0" u="none" strike="noStrike" kern="1200" baseline="0" dirty="0">
                        <a:solidFill>
                          <a:schemeClr val="lt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157684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800" b="0" dirty="0" smtClean="0">
                        <a:solidFill>
                          <a:srgbClr val="7030A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0" dirty="0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Муниципальное образование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b="0" dirty="0">
                        <a:solidFill>
                          <a:srgbClr val="7030A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Формирование списка граждан –  получателей жилья по договору найма.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3923929" y="3244334"/>
            <a:ext cx="15121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ШАГ 4 </a:t>
            </a:r>
            <a:endParaRPr lang="ru-RU" sz="2800" dirty="0">
              <a:solidFill>
                <a:prstClr val="black"/>
              </a:solidFill>
            </a:endParaRPr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6382822"/>
              </p:ext>
            </p:extLst>
          </p:nvPr>
        </p:nvGraphicFramePr>
        <p:xfrm>
          <a:off x="755576" y="4221088"/>
          <a:ext cx="7704856" cy="16561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5183"/>
                <a:gridCol w="4769673"/>
              </a:tblGrid>
              <a:tr h="165618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800" b="0" dirty="0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Муниципальное</a:t>
                      </a:r>
                      <a:r>
                        <a:rPr lang="ru-RU" sz="2800" b="0" baseline="0" dirty="0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образование</a:t>
                      </a:r>
                      <a:endParaRPr lang="ru-RU" sz="2800" b="0" dirty="0">
                        <a:solidFill>
                          <a:srgbClr val="7030A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sz="1600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0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</a:t>
                      </a:r>
                      <a:r>
                        <a:rPr lang="ru-RU" sz="2000" b="0" i="0" u="none" strike="noStrike" kern="120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Представление </a:t>
                      </a:r>
                      <a:r>
                        <a:rPr lang="ru-RU" sz="2000" b="0" i="0" u="none" strike="noStrike" kern="1200" baseline="0" dirty="0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документов</a:t>
                      </a:r>
                      <a:r>
                        <a:rPr lang="ru-RU" sz="2000" b="0" i="0" u="none" strike="noStrike" kern="120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0" i="0" u="none" strike="noStrike" kern="120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 </a:t>
                      </a:r>
                      <a:r>
                        <a:rPr lang="ru-RU" sz="20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министерство сельского хозяйства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 продовольствия Кировской</a:t>
                      </a:r>
                      <a:r>
                        <a:rPr lang="ru-RU" sz="2000" b="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области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установленные сроки.</a:t>
                      </a:r>
                      <a:endParaRPr lang="ru-RU" sz="2000" b="0" i="0" u="none" strike="noStrike" kern="1200" baseline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8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4772" y="3244334"/>
            <a:ext cx="792088" cy="823213"/>
          </a:xfrm>
          <a:prstGeom prst="rect">
            <a:avLst/>
          </a:prstGeom>
          <a:noFill/>
          <a:ln w="9525">
            <a:solidFill>
              <a:schemeClr val="accent6">
                <a:lumMod val="7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55116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ШАГ 5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>
              <a:buNone/>
            </a:pPr>
            <a:endParaRPr lang="ru-RU" sz="18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8051169"/>
              </p:ext>
            </p:extLst>
          </p:nvPr>
        </p:nvGraphicFramePr>
        <p:xfrm>
          <a:off x="683568" y="1018416"/>
          <a:ext cx="7787208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0320"/>
                <a:gridCol w="4906888"/>
              </a:tblGrid>
              <a:tr h="178336">
                <a:tc>
                  <a:txBody>
                    <a:bodyPr/>
                    <a:lstStyle/>
                    <a:p>
                      <a:pPr algn="ctr"/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b="1" i="0" u="none" strike="noStrike" kern="1200" baseline="0" dirty="0">
                        <a:solidFill>
                          <a:schemeClr val="lt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160893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Министерство</a:t>
                      </a:r>
                      <a:r>
                        <a:rPr lang="ru-RU" sz="2000" b="1" baseline="0" dirty="0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сельского хозяйства и продовольствия Кировской области</a:t>
                      </a:r>
                      <a:endParaRPr lang="ru-RU" sz="2000" b="1" dirty="0">
                        <a:solidFill>
                          <a:srgbClr val="7030A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</a:t>
                      </a:r>
                      <a:r>
                        <a:rPr lang="ru-RU" sz="2000" b="0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Проверка документов, представленных органами местного самоуправления, формирование сводного списка получателей жилья по договору найма жилого помещения.</a:t>
                      </a:r>
                      <a:endParaRPr lang="ru-RU" sz="20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1" i="0" u="none" strike="noStrike" kern="1200" baseline="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4067944" y="3244334"/>
            <a:ext cx="17281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solidFill>
                <a:prstClr val="black"/>
              </a:solidFill>
            </a:endParaRPr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6977675"/>
              </p:ext>
            </p:extLst>
          </p:nvPr>
        </p:nvGraphicFramePr>
        <p:xfrm>
          <a:off x="683568" y="3505944"/>
          <a:ext cx="7787208" cy="2834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032"/>
                <a:gridCol w="7499176"/>
              </a:tblGrid>
              <a:tr h="2613774">
                <a:tc>
                  <a:txBody>
                    <a:bodyPr/>
                    <a:lstStyle/>
                    <a:p>
                      <a:pPr algn="ctr"/>
                      <a:endParaRPr lang="ru-RU" sz="1600" dirty="0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sz="2400" dirty="0" smtClean="0">
                        <a:solidFill>
                          <a:srgbClr val="7030A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sz="1600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i="0" u="none" strike="noStrike" kern="1200" baseline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u="none" strike="noStrike" kern="120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</a:t>
                      </a:r>
                      <a:r>
                        <a:rPr lang="ru-RU" sz="2400" b="1" i="0" u="none" strike="noStrike" kern="1200" baseline="0" dirty="0" smtClean="0">
                          <a:solidFill>
                            <a:srgbClr val="003399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Расчет размера субсидии на строительство жилого помещения: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b="1" i="0" u="none" strike="noStrike" kern="1200" baseline="0" dirty="0" smtClean="0">
                        <a:solidFill>
                          <a:srgbClr val="003399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kern="1200" baseline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• 80  %   </a:t>
                      </a:r>
                      <a:r>
                        <a:rPr lang="ru-RU" sz="1800" b="0" i="0" u="none" strike="noStrike" kern="120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средства федерального бюджета и областного бюджета;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kern="1200" baseline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• 20  %   </a:t>
                      </a:r>
                      <a:r>
                        <a:rPr lang="ru-RU" sz="1800" b="0" i="0" u="none" strike="noStrike" kern="120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средства местного бюджета и работодателя; 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u="none" strike="noStrike" kern="120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                       (местный бюджет не менее 1%)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i="0" u="none" strike="noStrike" kern="1200" baseline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i="0" u="none" strike="noStrike" kern="1200" baseline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77969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476672"/>
            <a:ext cx="4752528" cy="792088"/>
          </a:xfrm>
          <a:solidFill>
            <a:schemeClr val="accent6"/>
          </a:solidFill>
        </p:spPr>
        <p:txBody>
          <a:bodyPr anchor="t">
            <a:noAutofit/>
          </a:bodyPr>
          <a:lstStyle/>
          <a:p>
            <a:r>
              <a:rPr lang="ru-RU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постановление </a:t>
            </a: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Правительства Российской Федерации от 31.05.2019 № 696, Приложение № 3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580112" y="260648"/>
            <a:ext cx="2808312" cy="100811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000" b="1" dirty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НАЙМ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913998" y="2032114"/>
            <a:ext cx="3168352" cy="378565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Размер общей площади:</a:t>
            </a:r>
          </a:p>
          <a:p>
            <a:pPr algn="ctr"/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•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54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кв.м. – для 1 гражданина и </a:t>
            </a:r>
          </a:p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 семью из 2 и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человек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18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кв. м. – на каждого члена семьи при численности 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 4 </a:t>
            </a:r>
          </a:p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чел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и более</a:t>
            </a:r>
          </a:p>
          <a:p>
            <a:pPr algn="ctr"/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Расчетная стоимость </a:t>
            </a:r>
          </a:p>
          <a:p>
            <a:pPr algn="ct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строительства жилья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r>
              <a:rPr lang="ru-RU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6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кв.м на 2023 г. (71 351 руб</a:t>
            </a:r>
            <a:r>
              <a:rPr lang="ru-RU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</a:p>
          <a:p>
            <a:pPr algn="ctr"/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572001" y="1574051"/>
            <a:ext cx="4248472" cy="426270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Условие для приобретения жилого дома в собственность гражданина: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через 5 лет работы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10 %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через 10 лет работы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1 %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нарушен трудовой договор,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гражданин теряет право выкупа</a:t>
            </a:r>
          </a:p>
          <a:p>
            <a:pPr>
              <a:spcAft>
                <a:spcPts val="600"/>
              </a:spcAft>
            </a:pP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600"/>
              </a:spcAft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Приобретение жилья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 введенного в эксплуатацию не ранее чем за 3 года до заключения государственного (муниципального) контракта</a:t>
            </a: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работодателем является государственное, муниципальное учреждение в социальной сфере –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доля муниципального образования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менее 1%.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0863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ШАГ 6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>
              <a:buNone/>
            </a:pPr>
            <a:endParaRPr lang="ru-RU" sz="18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4759148"/>
              </p:ext>
            </p:extLst>
          </p:nvPr>
        </p:nvGraphicFramePr>
        <p:xfrm>
          <a:off x="683568" y="1124744"/>
          <a:ext cx="7787208" cy="243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08312"/>
                <a:gridCol w="4978896"/>
              </a:tblGrid>
              <a:tr h="216024">
                <a:tc>
                  <a:txBody>
                    <a:bodyPr/>
                    <a:lstStyle/>
                    <a:p>
                      <a:pPr algn="ctr"/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b="1" i="0" u="none" strike="noStrike" kern="1200" baseline="0" dirty="0">
                        <a:solidFill>
                          <a:schemeClr val="lt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153692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800" b="0" dirty="0" smtClean="0">
                        <a:solidFill>
                          <a:srgbClr val="7030A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Министерство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сельского хозяйства и продовольствия Кировской области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b="0" dirty="0">
                        <a:solidFill>
                          <a:srgbClr val="7030A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0" i="0" u="none" strike="noStrike" kern="120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Заключение </a:t>
                      </a:r>
                      <a:r>
                        <a:rPr lang="ru-RU" sz="2000" b="0" i="0" u="none" strike="noStrike" kern="1200" baseline="0" dirty="0" smtClean="0">
                          <a:solidFill>
                            <a:srgbClr val="003399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соглашений</a:t>
                      </a:r>
                      <a:r>
                        <a:rPr lang="ru-RU" sz="2000" b="0" i="0" u="none" strike="noStrike" kern="120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о предоставлении субсидий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0" i="0" u="none" strike="noStrike" kern="120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 муниципальными образованиями.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i="0" u="none" strike="noStrike" kern="1200" baseline="0" dirty="0" smtClean="0">
                        <a:solidFill>
                          <a:srgbClr val="7030A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endParaRPr lang="ru-RU" sz="1600" b="1" i="0" u="none" strike="noStrike" kern="1200" baseline="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4114123" y="3861048"/>
            <a:ext cx="142699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ШАГ </a:t>
            </a:r>
            <a:r>
              <a:rPr 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solidFill>
                <a:prstClr val="black"/>
              </a:solidFill>
            </a:endParaRPr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4208555"/>
              </p:ext>
            </p:extLst>
          </p:nvPr>
        </p:nvGraphicFramePr>
        <p:xfrm>
          <a:off x="755576" y="4509120"/>
          <a:ext cx="7704856" cy="2042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4296"/>
                <a:gridCol w="5040560"/>
              </a:tblGrid>
              <a:tr h="158417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Муниципальное образование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0" dirty="0">
                        <a:solidFill>
                          <a:srgbClr val="7030A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sz="1600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Проведение </a:t>
                      </a: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конкурсных процедур по отбору подрядной организации и заключение </a:t>
                      </a: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муниципальных контрактов в соответствии с частью 7 статьи 26 Федерального закона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от 05.04.2013 № 44-ФЗ</a:t>
                      </a:r>
                      <a:endParaRPr kumimoji="0" lang="ru-RU" sz="18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0" i="0" u="none" strike="noStrike" kern="1200" baseline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55537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ШАГ 8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>
              <a:buNone/>
            </a:pPr>
            <a:endParaRPr lang="ru-RU" sz="18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2039468"/>
              </p:ext>
            </p:extLst>
          </p:nvPr>
        </p:nvGraphicFramePr>
        <p:xfrm>
          <a:off x="755576" y="1052736"/>
          <a:ext cx="7787208" cy="2773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0320"/>
                <a:gridCol w="4906888"/>
              </a:tblGrid>
              <a:tr h="191264">
                <a:tc>
                  <a:txBody>
                    <a:bodyPr/>
                    <a:lstStyle/>
                    <a:p>
                      <a:pPr algn="ctr"/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b="1" i="0" u="none" strike="noStrike" kern="1200" baseline="0" dirty="0">
                        <a:solidFill>
                          <a:schemeClr val="lt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153692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800" b="0" dirty="0" smtClean="0">
                        <a:solidFill>
                          <a:srgbClr val="7030A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Процесс строительства жилого помещения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800" b="0" dirty="0" smtClean="0">
                        <a:solidFill>
                          <a:srgbClr val="7030A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b="0" dirty="0">
                        <a:solidFill>
                          <a:srgbClr val="7030A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</a:t>
                      </a:r>
                      <a:endParaRPr lang="ru-RU" sz="1800" b="0" i="0" u="none" strike="noStrike" kern="1200" baseline="0" dirty="0" smtClean="0">
                        <a:solidFill>
                          <a:srgbClr val="7030A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i="0" u="none" strike="noStrike" kern="1200" baseline="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95000"/>
                              <a:lumOff val="5000"/>
                            </a:prst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Подрядная организация выполняет работы по строительству жилого дома, муниципальное образование осуществляет контроль.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0" i="0" u="none" strike="noStrike" kern="1200" baseline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i="0" u="none" strike="noStrike" kern="1200" baseline="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3965233" y="3501008"/>
            <a:ext cx="1426994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sz="28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ШАГ 9 </a:t>
            </a:r>
            <a:endParaRPr lang="ru-RU" sz="2800" dirty="0">
              <a:solidFill>
                <a:prstClr val="black"/>
              </a:solidFill>
            </a:endParaRPr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039262"/>
              </p:ext>
            </p:extLst>
          </p:nvPr>
        </p:nvGraphicFramePr>
        <p:xfrm>
          <a:off x="790298" y="4509120"/>
          <a:ext cx="7776864" cy="179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2615"/>
                <a:gridCol w="4814249"/>
              </a:tblGrid>
              <a:tr h="165618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Завершение строительных работ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Подписание акта КС-11 о завершении строительства работ.</a:t>
                      </a:r>
                      <a:endParaRPr kumimoji="0" lang="ru-RU" sz="20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0" i="0" u="none" strike="noStrike" kern="1200" baseline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4304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4471</TotalTime>
  <Words>742</Words>
  <Application>Microsoft Office PowerPoint</Application>
  <PresentationFormat>Экран (4:3)</PresentationFormat>
  <Paragraphs>166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Меры государственной поддержки строительства (приобретения) жилых помещений в рамках государственной программы Российской Федерации «Комплексное развитие сельских территорий» (найм)</vt:lpstr>
      <vt:lpstr>Право на обеспечение жильем по договорам найма жилого помещения имею следующие категории граждан </vt:lpstr>
      <vt:lpstr>Право на обеспечение жильем по договорам найма жилого помещения имею следующие категории граждан </vt:lpstr>
      <vt:lpstr>ШАГ 1</vt:lpstr>
      <vt:lpstr>ШАГ 3</vt:lpstr>
      <vt:lpstr>ШАГ 5</vt:lpstr>
      <vt:lpstr>постановление Правительства Российской Федерации от 31.05.2019 № 696, Приложение № 3</vt:lpstr>
      <vt:lpstr> ШАГ 6</vt:lpstr>
      <vt:lpstr> ШАГ 8</vt:lpstr>
      <vt:lpstr> ШАГ 10</vt:lpstr>
      <vt:lpstr>Основные нормативные правовые акты.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 федеральном проекте "Современный облик сельских территорий" государственной программы Российской Федерации "Комплексное развитие сельских территорий"</dc:title>
  <dc:creator>Admin</dc:creator>
  <cp:lastModifiedBy>OMF5</cp:lastModifiedBy>
  <cp:revision>302</cp:revision>
  <cp:lastPrinted>2023-11-24T12:57:27Z</cp:lastPrinted>
  <dcterms:created xsi:type="dcterms:W3CDTF">2022-08-02T06:21:41Z</dcterms:created>
  <dcterms:modified xsi:type="dcterms:W3CDTF">2023-11-27T07:42:39Z</dcterms:modified>
</cp:coreProperties>
</file>